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147375824" r:id="rId3"/>
    <p:sldId id="338" r:id="rId4"/>
    <p:sldId id="339" r:id="rId5"/>
    <p:sldId id="340" r:id="rId6"/>
    <p:sldId id="763" r:id="rId7"/>
    <p:sldId id="765" r:id="rId8"/>
    <p:sldId id="766" r:id="rId9"/>
    <p:sldId id="768" r:id="rId10"/>
    <p:sldId id="770" r:id="rId11"/>
    <p:sldId id="771" r:id="rId12"/>
    <p:sldId id="773" r:id="rId13"/>
    <p:sldId id="776" r:id="rId14"/>
    <p:sldId id="777" r:id="rId15"/>
    <p:sldId id="779" r:id="rId16"/>
    <p:sldId id="781" r:id="rId17"/>
    <p:sldId id="2147375826" r:id="rId18"/>
    <p:sldId id="804" r:id="rId19"/>
    <p:sldId id="803" r:id="rId20"/>
    <p:sldId id="802" r:id="rId21"/>
    <p:sldId id="805" r:id="rId22"/>
    <p:sldId id="806" r:id="rId23"/>
    <p:sldId id="2147375825" r:id="rId24"/>
    <p:sldId id="272" r:id="rId2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8D1905-A655-9021-D969-1D92F150B009}" name="Claudia Victoria Campos Ponce" initials="CC" userId="S::claudia.campos@minsal.cl::31e6dbc7-4faa-4e12-bc0c-b88f541a7c6c" providerId="AD"/>
  <p188:author id="{5A9F7C0A-ABEA-F8AB-744E-CE69D23E0A65}" name="Maria Paulina Torrealba Jara" initials="MJ" userId="S::paulina.torrealba@minsal.cl::c8b123f8-cb44-4c1a-98e8-491cc0880924" providerId="AD"/>
  <p188:author id="{742B7A0B-9893-6042-8C83-A4DA6EC77292}" name="Maria Alicia Ribes Langevin" initials="" userId="S::maria.ribes@minsal.cl::f48b49ae-c494-4d61-ac3e-cce1194ff576" providerId="AD"/>
  <p188:author id="{D3505011-D916-35AA-E152-C3F6827BBD64}" name="Cristian Parra Becerra" initials="" userId="S::cristian.parra@minsal.cl::c5b17b28-8920-41bc-9cd0-78f50ca850ac" providerId="AD"/>
  <p188:author id="{028D0A2F-FB00-02BE-D93E-180E09B4ECC7}" name="Karina Trujillo" initials="KT" userId="S::ktrujillo@minsal.cl::167e80a8-7cb9-49f0-9d34-b86efc716a88" providerId="AD"/>
  <p188:author id="{262E1033-5B84-5A0E-09D2-6A1BA255455C}" name="Lei Bahamondes Aviles" initials="" userId="S::lei.bahamondes@minsal.cl::ab9a32a4-795d-4b14-baea-7ba3c28af28c" providerId="AD"/>
  <p188:author id="{AC361434-CF1A-A5E9-9360-6B6A814E903A}" name="Maria Jose Letelier" initials="" userId="S::mjletelier@minsal.cl::aeac085b-b2ad-4f1f-8274-16254f2978c7" providerId="AD"/>
  <p188:author id="{4E7E8A38-E111-B959-2F9C-FB1078EB8062}" name="camila astorga parra" initials="ca" userId="a6357989b563cadb" providerId="Windows Live"/>
  <p188:author id="{DF40EC64-140A-080F-7998-CBE7C605848F}" name="Valery Nicole Sapiain Plaza" initials="" userId="S::valery.sapiain@minsal.cl::604db04d-00ab-4929-9c77-794561c2f32b" providerId="AD"/>
  <p188:author id="{D5199566-5444-7262-D1F3-2402FD561FF1}" name="Maria Gabriela Campos Rubilar" initials="MC" userId="S::maria.campos@minsal.cl::60625d72-6d1b-4a9e-a41f-7f65d5bbfb67" providerId="AD"/>
  <p188:author id="{6279ED6C-70D1-8D3A-4628-41879E95D6E1}" name="Patricia Jaqueline Vega Cornejo" initials="" userId="S::patricia.vega@minsal.cl::b50c5ba1-dfe4-48b0-a3c4-1389a273668f" providerId="AD"/>
  <p188:author id="{0A818C91-00DD-C4AD-18EE-8DC0349ED531}" name="Camila Andrea Astorga Parra" initials="CA" userId="S::camila.astorga@minsal.cl::034edb27-a8d8-4d1c-ad21-f920f31e776d" providerId="AD"/>
  <p188:author id="{96E4DF97-74FB-38BA-7FC1-C896F405F12A}" name="Janette Toledo Reyes" initials="" userId="S::janette.toledo@minsal.cl::2239346a-f6b0-4644-8a34-b8fc0ef41d5a" providerId="AD"/>
  <p188:author id="{E22318AD-BB05-DE42-F641-453A18231F9A}" name="Paulo Antonio Villarroel Tapia" initials="" userId="S::paulo.villarroel@minsal.cl::7e3034b6-7fa3-4cb1-98b4-e9fb6cc4f33c" providerId="AD"/>
  <p188:author id="{8CFA84AE-A0C2-E27B-CEC9-829A82D5C6C5}" name="Leonardo Andres Molina Fuentes" initials="" userId="S::leonardo.molina@minsal.cl::931be703-2cbc-4f35-95cb-fb22795a5b0f" providerId="AD"/>
  <p188:author id="{905F85B9-71FE-38AA-60F3-1AE5F0AFA522}" name="Elisabeth Carlson Valenzuela" initials="EV" userId="S::elisabeth.carlson@minsal.cl::d1c1eb55-c1df-4324-8826-05412b209862" providerId="AD"/>
  <p188:author id="{8D5515C2-9A60-34DC-B8E1-830D48CA4AE6}" name="Yocelyn Margaret Price Romero" initials="YP" userId="S::yocelyn.price@minsal.cl::f6df3684-0cdc-4401-a221-eab47c73744f" providerId="AD"/>
  <p188:author id="{7A30CFCE-28CD-DEED-54F6-3FB01491DDEA}" name="osvaldo salgado" initials="os" userId="7d9d22acc4794d3b" providerId="Windows Live"/>
  <p188:author id="{BDF463D6-18CC-09F7-9F39-9E73EAEBD0A0}" name="Susana Fuentealba" initials="SF" userId="S::sfuentealba@minsal.cl::5095aa49-a678-49fd-bef0-bf2924c64d1d" providerId="AD"/>
  <p188:author id="{85ED16DD-6BDF-E70C-A9C0-D6B552F20C62}" name="Andrea Carolina Solis Aguirre" initials="" userId="S::andrea.solis@minsal.cl::58ddafd3-bab4-4471-a985-ba166688506c" providerId="AD"/>
  <p188:author id="{AD1142E2-860D-6FD1-1137-287BD1D67516}" name="Anamari Avendaño Arechavala" initials="" userId="S::anamari.avendano@minsal.cl::fc8e3698-79d2-465d-9266-687f57c1cf17" providerId="AD"/>
  <p188:author id="{6FFE31FA-D93C-DD4D-3861-0A31951A0370}" name="Yonathan San Martin Vega" initials="" userId="S::yonathan.sanmartin@minsal.cl::c2e19e20-ed32-4aa9-a0a8-ec92f457b0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Cristina Acevedo Loyola" initials="PA" lastIdx="19" clrIdx="0">
    <p:extLst>
      <p:ext uri="{19B8F6BF-5375-455C-9EA6-DF929625EA0E}">
        <p15:presenceInfo xmlns:p15="http://schemas.microsoft.com/office/powerpoint/2012/main" userId="S::patricia.acevedo@minsal.cl::77856a23-764a-45eb-b157-7fe927fe23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6"/>
    <a:srgbClr val="0C4681"/>
    <a:srgbClr val="FFCC99"/>
    <a:srgbClr val="0B4581"/>
    <a:srgbClr val="FF9933"/>
    <a:srgbClr val="9D9D9C"/>
    <a:srgbClr val="094581"/>
    <a:srgbClr val="626363"/>
    <a:srgbClr val="CBBCE4"/>
    <a:srgbClr val="928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1F7F8-1F6B-4A91-A18F-61D0A991CC4A}" v="1021" dt="2025-03-18T22:13:02.861"/>
    <p1510:client id="{3477A7B1-65DB-4C0A-9470-B3887823A2B5}" v="172" dt="2025-03-18T19:42:38.017"/>
    <p1510:client id="{3D38E8E3-20B4-6183-D2DD-C5E2BB9F7B7E}" v="214" dt="2025-03-18T13:26:14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3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770-35C9-2A40-889A-E5244CA528B0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7898-E04B-1B48-B36A-5B44ADE863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0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F4EB-0C48-1D4D-BE05-59A7B7BF1EB1}" type="datetimeFigureOut">
              <a:rPr lang="es-ES" smtClean="0"/>
              <a:t>06/08/2025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ACEB-F3A8-8A45-9867-B63159394D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2ACEB-F3A8-8A45-9867-B63159394D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2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2ACEB-F3A8-8A45-9867-B63159394D5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51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C3F1B-04C5-895C-CFD7-0D110BF2D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799E2D-680F-8DF3-1D8C-65A4E6220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bg>
      <p:bgPr>
        <a:solidFill>
          <a:schemeClr val="accent5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B458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50D9FC-95A1-2CA6-AB9C-6C736013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D1799B-9CC0-243C-82FD-DEF06B7B16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DF80-F2A4-D4EA-2254-47FCD7BE0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49D5C-AFDA-0FA9-123E-44FD3DD35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70EE-3C07-F45D-B8AE-A086770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5E93-9D17-7346-8D61-37BE162332E6}" type="datetimeFigureOut">
              <a:rPr lang="es-ES_tradnl" smtClean="0"/>
              <a:t>06/08/2025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6E54A-E753-922D-D3CF-7ADCDD91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2A95-DD49-7DCA-8E13-587F27A7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F9B-A6DF-D749-A998-85DDD550B7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01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02A5E-279B-54CF-C371-B4604D2F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5E93-9D17-7346-8D61-37BE162332E6}" type="datetimeFigureOut">
              <a:rPr lang="es-ES_tradnl" smtClean="0"/>
              <a:t>06/08/2025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15E41-DF69-94C1-D67E-7C9F7815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8908E-260B-10CF-7DFC-E74394B3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F9B-A6DF-D749-A998-85DDD550B7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85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67309"/>
            <a:ext cx="7886700" cy="388791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5835" y="1493743"/>
            <a:ext cx="5676900" cy="2688431"/>
          </a:xfrm>
        </p:spPr>
        <p:txBody>
          <a:bodyPr/>
          <a:lstStyle>
            <a:lvl1pPr marL="0" indent="0">
              <a:buNone/>
              <a:defRPr sz="15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1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1733550" y="1493743"/>
            <a:ext cx="5676900" cy="2688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6482" y="675738"/>
            <a:ext cx="7188854" cy="447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27360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Bajada </a:t>
            </a:r>
            <a:endParaRPr lang="es-CL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Fecha</a:t>
            </a:r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7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9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Bajada </a:t>
            </a:r>
            <a:endParaRPr lang="es-CL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Fecha</a:t>
            </a:r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4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5501AE-E139-EBF2-7A31-E25B13E70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AF3CBFE2-9662-B912-2311-765E8AF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E05746-80A5-B722-334D-B6789F698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8127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A342F0-4F52-2D7B-C265-4114E81E1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7974E6-14DE-D18A-D871-C93EDEAB03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D8A82EE-F36E-8C02-FE68-9C4859CBD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22AA6A1-73D9-5BB9-035E-630E4226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A6D0AD6-F63F-40DD-4925-BD3D514DB6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número de diapositiva 6">
            <a:extLst>
              <a:ext uri="{FF2B5EF4-FFF2-40B4-BE49-F238E27FC236}">
                <a16:creationId xmlns:a16="http://schemas.microsoft.com/office/drawing/2014/main" id="{5A2FFB4C-E7DD-0419-5B61-30D6CD9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9404C3-092B-4AE8-3825-B9D9764BD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5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1809" cy="40817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7" name="Marcador de contenido 2"/>
          <p:cNvSpPr>
            <a:spLocks noGrp="1"/>
          </p:cNvSpPr>
          <p:nvPr>
            <p:ph idx="13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3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86E3E6-57F7-E5E5-4BF8-FDDDF7B93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E7F781-55E9-DF3B-144C-C3F6E72AE3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9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383"/>
            <a:ext cx="3465514" cy="51321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08000" indent="0"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E39B0-63CB-8B98-43D0-80BDB23DE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C4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1EFF6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2263E8-0747-ACF0-D5FF-54ECA3B7C6F3}"/>
              </a:ext>
            </a:extLst>
          </p:cNvPr>
          <p:cNvSpPr txBox="1">
            <a:spLocks/>
          </p:cNvSpPr>
          <p:nvPr userDrawn="1"/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FEC00E-CADA-FC49-AA1B-0624D2ABB9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1EEC7E2-60AB-38FC-04D9-2EF1644D61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18EFCB-4089-15D6-858A-A647288C2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E1E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C46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4140" y="976600"/>
            <a:ext cx="4712659" cy="352192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519785-80CB-D207-7428-13A5E309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9D9D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D9D9C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97196C-479A-5759-A0C1-A71F7FDE591F}"/>
              </a:ext>
            </a:extLst>
          </p:cNvPr>
          <p:cNvSpPr txBox="1">
            <a:spLocks/>
          </p:cNvSpPr>
          <p:nvPr userDrawn="1"/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C46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>
                <a:solidFill>
                  <a:schemeClr val="bg1"/>
                </a:solidFill>
              </a:rPr>
              <a:t>Clic para editar título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46C91-8E2D-3F3A-371D-E2B82243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1F0268-2DA6-60E9-C52A-57609DC65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15C80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95BFA3-5772-C10C-546F-3F6E80898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517091-3A9E-1D25-638B-EB38784AC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rgbClr val="0B4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EECE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5DAB4E-AF11-8B33-C31E-AF1BBEECD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4FF3BA-5837-0D25-5C97-9654BAB91A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4901"/>
            <a:ext cx="752392" cy="7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5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4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stadisticas.ssosorno.cl/lista_espera/le_sso.php" TargetMode="Externa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396C98-6E90-1A44-7FDA-5CF7292E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9" y="1000461"/>
            <a:ext cx="7910941" cy="2210564"/>
          </a:xfrm>
        </p:spPr>
        <p:txBody>
          <a:bodyPr lIns="91440" tIns="45720" rIns="91440" bIns="45720" anchor="t">
            <a:noAutofit/>
          </a:bodyPr>
          <a:lstStyle/>
          <a:p>
            <a:br>
              <a:rPr lang="es-CL" sz="2000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400" dirty="0"/>
              <a:t>Registro y Gestión de Tiempos de Espera</a:t>
            </a:r>
            <a:br>
              <a:rPr lang="es-CL" sz="2000" dirty="0">
                <a:latin typeface="Aptos Display" panose="020B0004020202020204" pitchFamily="34" charset="0"/>
                <a:ea typeface="Calibri"/>
                <a:cs typeface="Times New Roman"/>
              </a:rPr>
            </a:br>
            <a:br>
              <a:rPr lang="es-CL" sz="2000" b="1" dirty="0">
                <a:solidFill>
                  <a:schemeClr val="bg1"/>
                </a:solidFill>
                <a:latin typeface="Aptos Display" panose="020B0004020202020204" pitchFamily="34" charset="0"/>
                <a:ea typeface="Verdana"/>
              </a:rPr>
            </a:br>
            <a:r>
              <a:rPr lang="es-CL" sz="1400" dirty="0"/>
              <a:t>Comité LE 06-08-2025</a:t>
            </a:r>
            <a:endParaRPr lang="es-CL" sz="1200" dirty="0">
              <a:latin typeface="Aptos Display" panose="020B0004020202020204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4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F0F333-22F5-50FA-4214-8BF1EF86A192}"/>
              </a:ext>
            </a:extLst>
          </p:cNvPr>
          <p:cNvSpPr txBox="1">
            <a:spLocks/>
          </p:cNvSpPr>
          <p:nvPr/>
        </p:nvSpPr>
        <p:spPr>
          <a:xfrm>
            <a:off x="457200" y="673857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50A8B3-0BE0-2A0C-5BA7-8711465BCE6B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563E32C-185A-79BD-1E67-10E66160AB1D}"/>
              </a:ext>
            </a:extLst>
          </p:cNvPr>
          <p:cNvGrpSpPr/>
          <p:nvPr/>
        </p:nvGrpSpPr>
        <p:grpSpPr>
          <a:xfrm>
            <a:off x="290945" y="1461127"/>
            <a:ext cx="8349626" cy="2373501"/>
            <a:chOff x="207818" y="1200971"/>
            <a:chExt cx="8349626" cy="237350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54B1DAD-3AA4-D768-8156-05123BF81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1894"/>
            <a:stretch>
              <a:fillRect/>
            </a:stretch>
          </p:blipFill>
          <p:spPr>
            <a:xfrm>
              <a:off x="6288710" y="1249461"/>
              <a:ext cx="2268734" cy="232501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42F51CD-DF15-0911-8C85-10D68A3AC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45379"/>
            <a:stretch>
              <a:fillRect/>
            </a:stretch>
          </p:blipFill>
          <p:spPr>
            <a:xfrm>
              <a:off x="207818" y="1200971"/>
              <a:ext cx="6704346" cy="2325011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C9B283EE-F8AA-31C5-6B7D-6F1DBFC9B6CB}"/>
              </a:ext>
            </a:extLst>
          </p:cNvPr>
          <p:cNvSpPr/>
          <p:nvPr/>
        </p:nvSpPr>
        <p:spPr>
          <a:xfrm>
            <a:off x="290945" y="1929817"/>
            <a:ext cx="4599710" cy="1804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803957-C847-F92C-088C-8F5FB4D8AF1F}"/>
              </a:ext>
            </a:extLst>
          </p:cNvPr>
          <p:cNvSpPr/>
          <p:nvPr/>
        </p:nvSpPr>
        <p:spPr>
          <a:xfrm>
            <a:off x="5394186" y="2124154"/>
            <a:ext cx="283224" cy="7269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41714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A51F1D-401C-80D5-9864-B260CB6BF64B}"/>
              </a:ext>
            </a:extLst>
          </p:cNvPr>
          <p:cNvSpPr txBox="1">
            <a:spLocks/>
          </p:cNvSpPr>
          <p:nvPr/>
        </p:nvSpPr>
        <p:spPr>
          <a:xfrm>
            <a:off x="457200" y="665904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E91382-E4F3-3D97-BBFA-312A662B49EB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6D5141-26A7-39E7-F850-EAF9C22B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96" y="1126397"/>
            <a:ext cx="7960408" cy="360188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EADCD0-3BD5-98A6-889D-2E26D13086BA}"/>
              </a:ext>
            </a:extLst>
          </p:cNvPr>
          <p:cNvSpPr/>
          <p:nvPr/>
        </p:nvSpPr>
        <p:spPr>
          <a:xfrm>
            <a:off x="4734941" y="1069725"/>
            <a:ext cx="1776695" cy="36585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7299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16C6B6-4277-5B62-A3B2-16D33520CE4E}"/>
              </a:ext>
            </a:extLst>
          </p:cNvPr>
          <p:cNvSpPr txBox="1"/>
          <p:nvPr/>
        </p:nvSpPr>
        <p:spPr>
          <a:xfrm>
            <a:off x="1606348" y="2387084"/>
            <a:ext cx="593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A98B5656-2138-520F-D242-5E6C7C51885A}"/>
              </a:ext>
            </a:extLst>
          </p:cNvPr>
          <p:cNvSpPr txBox="1">
            <a:spLocks/>
          </p:cNvSpPr>
          <p:nvPr/>
        </p:nvSpPr>
        <p:spPr>
          <a:xfrm>
            <a:off x="2060721" y="1881291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>
                <a:solidFill>
                  <a:srgbClr val="0070C0"/>
                </a:solidFill>
              </a:rPr>
              <a:t>LE Procedimientos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ACA77BF2-6B36-51E3-27A0-ECE71E61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40039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F2A584-1530-0931-F2C9-D0BC979D6C84}"/>
              </a:ext>
            </a:extLst>
          </p:cNvPr>
          <p:cNvSpPr txBox="1">
            <a:spLocks/>
          </p:cNvSpPr>
          <p:nvPr/>
        </p:nvSpPr>
        <p:spPr>
          <a:xfrm>
            <a:off x="457200" y="506880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F8DBDF-D0A8-D142-B0F6-72CD6BB53381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E0DF5D-F5DE-A786-1F5D-F8178755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584"/>
          <a:stretch>
            <a:fillRect/>
          </a:stretch>
        </p:blipFill>
        <p:spPr>
          <a:xfrm>
            <a:off x="6410539" y="986225"/>
            <a:ext cx="2395955" cy="34715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326BE2-2536-BD34-B350-0DDE6D796F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3176" b="-1"/>
          <a:stretch>
            <a:fillRect/>
          </a:stretch>
        </p:blipFill>
        <p:spPr>
          <a:xfrm>
            <a:off x="330817" y="1020114"/>
            <a:ext cx="6652137" cy="347153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6D92D20-79F1-12FC-CF94-E0F32FB3EDB4}"/>
              </a:ext>
            </a:extLst>
          </p:cNvPr>
          <p:cNvSpPr/>
          <p:nvPr/>
        </p:nvSpPr>
        <p:spPr>
          <a:xfrm>
            <a:off x="3463635" y="1214298"/>
            <a:ext cx="1191491" cy="32887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1764C4-913B-85E7-CA6E-CDC3806A35E7}"/>
              </a:ext>
            </a:extLst>
          </p:cNvPr>
          <p:cNvSpPr/>
          <p:nvPr/>
        </p:nvSpPr>
        <p:spPr>
          <a:xfrm>
            <a:off x="387927" y="972936"/>
            <a:ext cx="6595027" cy="214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251E6-ED80-E2C1-9A43-D3C7314C2B35}"/>
              </a:ext>
            </a:extLst>
          </p:cNvPr>
          <p:cNvSpPr txBox="1">
            <a:spLocks/>
          </p:cNvSpPr>
          <p:nvPr/>
        </p:nvSpPr>
        <p:spPr>
          <a:xfrm>
            <a:off x="457200" y="562541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79BB83-8894-74EC-2CE9-2FF0A86A7A83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87265B-0AA7-A991-1834-0A682F40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6703"/>
            <a:ext cx="7897091" cy="31848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9B9334B-C8A5-AE41-0794-AC5ED7295762}"/>
              </a:ext>
            </a:extLst>
          </p:cNvPr>
          <p:cNvSpPr/>
          <p:nvPr/>
        </p:nvSpPr>
        <p:spPr>
          <a:xfrm>
            <a:off x="4966855" y="1296703"/>
            <a:ext cx="1530928" cy="31848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37454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D29D9A-B589-FB8D-12F1-3A34452130A2}"/>
              </a:ext>
            </a:extLst>
          </p:cNvPr>
          <p:cNvSpPr txBox="1">
            <a:spLocks/>
          </p:cNvSpPr>
          <p:nvPr/>
        </p:nvSpPr>
        <p:spPr>
          <a:xfrm>
            <a:off x="457200" y="721569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E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M</a:t>
            </a:r>
            <a:r>
              <a:rPr lang="es-CL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onitoreo</a:t>
            </a:r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del Promedio y Mediana de Listas de Espera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D8D2FF-1BE3-307F-7AD0-1C9B5EC543B6}"/>
              </a:ext>
            </a:extLst>
          </p:cNvPr>
          <p:cNvSpPr txBox="1"/>
          <p:nvPr/>
        </p:nvSpPr>
        <p:spPr>
          <a:xfrm>
            <a:off x="507408" y="4794821"/>
            <a:ext cx="2101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SIGTE, corte 31-07-2025</a:t>
            </a:r>
            <a:endParaRPr lang="es-CL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09F520-0ABF-3BC7-CDE0-A0EC90DF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7628"/>
            <a:ext cx="8132618" cy="22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C27F5-D098-F7A4-6DED-281FC53D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Evolución Listas de Espera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1D0B79-0FA9-06E5-2F09-22A6CF05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95CBD6-42C8-66BA-F525-BAE5C99F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4" y="1007876"/>
            <a:ext cx="3415460" cy="16499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44059D-F16C-9EFB-F42E-0A9D38B2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022" y="985897"/>
            <a:ext cx="3620339" cy="16939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95F494-52EB-D35C-D7B8-B099CB161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5" y="3125218"/>
            <a:ext cx="3415460" cy="1633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FD60584-6065-F62B-2243-93C6B3D56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022" y="3062996"/>
            <a:ext cx="3620340" cy="173791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D80D4CC-62A3-3CCD-9857-FA464BA450AA}"/>
              </a:ext>
            </a:extLst>
          </p:cNvPr>
          <p:cNvSpPr txBox="1"/>
          <p:nvPr/>
        </p:nvSpPr>
        <p:spPr>
          <a:xfrm>
            <a:off x="739471" y="752838"/>
            <a:ext cx="320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- Consulta Nueva Especialidad Médica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C195A3-4117-7E57-EBC3-0E16831D7C41}"/>
              </a:ext>
            </a:extLst>
          </p:cNvPr>
          <p:cNvSpPr txBox="1"/>
          <p:nvPr/>
        </p:nvSpPr>
        <p:spPr>
          <a:xfrm>
            <a:off x="4405022" y="700099"/>
            <a:ext cx="365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- Consulta Nueva Especialidad Odontológica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A4CFD8-98F8-BE14-ED11-3A5030F0F9F9}"/>
              </a:ext>
            </a:extLst>
          </p:cNvPr>
          <p:cNvSpPr txBox="1"/>
          <p:nvPr/>
        </p:nvSpPr>
        <p:spPr>
          <a:xfrm>
            <a:off x="709515" y="2860173"/>
            <a:ext cx="2511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– Intervenciones Quirúrgicas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734DF2-90DB-FBD5-B7CB-B0B1AF9328D8}"/>
              </a:ext>
            </a:extLst>
          </p:cNvPr>
          <p:cNvSpPr txBox="1"/>
          <p:nvPr/>
        </p:nvSpPr>
        <p:spPr>
          <a:xfrm>
            <a:off x="4375066" y="2807434"/>
            <a:ext cx="164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LE - Procedimientos</a:t>
            </a:r>
          </a:p>
        </p:txBody>
      </p:sp>
    </p:spTree>
    <p:extLst>
      <p:ext uri="{BB962C8B-B14F-4D97-AF65-F5344CB8AC3E}">
        <p14:creationId xmlns:p14="http://schemas.microsoft.com/office/powerpoint/2010/main" val="30869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9211F-7C3A-5DD9-6DF8-EB5A906F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222BA9-3A5C-BC28-D1AD-4529488F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0E1C1698-A2B4-1BBB-40EE-E85A07D81E70}"/>
              </a:ext>
            </a:extLst>
          </p:cNvPr>
          <p:cNvSpPr txBox="1">
            <a:spLocks/>
          </p:cNvSpPr>
          <p:nvPr/>
        </p:nvSpPr>
        <p:spPr>
          <a:xfrm>
            <a:off x="1489364" y="1209346"/>
            <a:ext cx="6144491" cy="6490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OBSERVACIONES EN EGRESOS DE SIGTE 2.0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8F1B0BD2-3125-329B-49C1-4E913E05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19A595-C0BA-CA14-ACBF-CEF4295C1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72439"/>
              </p:ext>
            </p:extLst>
          </p:nvPr>
        </p:nvGraphicFramePr>
        <p:xfrm>
          <a:off x="2526719" y="1812301"/>
          <a:ext cx="4302925" cy="1069446"/>
        </p:xfrm>
        <a:graphic>
          <a:graphicData uri="http://schemas.openxmlformats.org/drawingml/2006/table">
            <a:tbl>
              <a:tblPr firstRow="1" lastRow="1" lastCol="1" bandRow="1">
                <a:tableStyleId>{69012ECD-51FC-41F1-AA8D-1B2483CD663E}</a:tableStyleId>
              </a:tblPr>
              <a:tblGrid>
                <a:gridCol w="1473929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707249">
                  <a:extLst>
                    <a:ext uri="{9D8B030D-6E8A-4147-A177-3AD203B41FA5}">
                      <a16:colId xmlns:a16="http://schemas.microsoft.com/office/drawing/2014/main" val="3359836383"/>
                    </a:ext>
                  </a:extLst>
                </a:gridCol>
                <a:gridCol w="707249">
                  <a:extLst>
                    <a:ext uri="{9D8B030D-6E8A-4147-A177-3AD203B41FA5}">
                      <a16:colId xmlns:a16="http://schemas.microsoft.com/office/drawing/2014/main" val="1102666251"/>
                    </a:ext>
                  </a:extLst>
                </a:gridCol>
                <a:gridCol w="707249">
                  <a:extLst>
                    <a:ext uri="{9D8B030D-6E8A-4147-A177-3AD203B41FA5}">
                      <a16:colId xmlns:a16="http://schemas.microsoft.com/office/drawing/2014/main" val="1784879319"/>
                    </a:ext>
                  </a:extLst>
                </a:gridCol>
                <a:gridCol w="707249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 Tipo Lista de Espera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N° Casos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CNE Médica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15587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CNE Odontológica</a:t>
                      </a: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877780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Intervención Quirúrgica</a:t>
                      </a: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254084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Procedimientos</a:t>
                      </a:r>
                    </a:p>
                  </a:txBody>
                  <a:tcPr marL="41944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161023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4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B3D5-BCD5-2891-653D-D430CBDA7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642DE-4960-6E35-EE14-5575F535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Observaciones SIGTE 2.0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56C7E9-8272-D436-D048-528A7F19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18</a:t>
            </a:fld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D04925-0A4D-68EC-C442-2745DF904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59474"/>
              </p:ext>
            </p:extLst>
          </p:nvPr>
        </p:nvGraphicFramePr>
        <p:xfrm>
          <a:off x="635726" y="1123472"/>
          <a:ext cx="8011885" cy="990600"/>
        </p:xfrm>
        <a:graphic>
          <a:graphicData uri="http://schemas.openxmlformats.org/drawingml/2006/table">
            <a:tbl>
              <a:tblPr firstRow="1" lastRow="1" lastCol="1" bandRow="1">
                <a:tableStyleId>{69012ECD-51FC-41F1-AA8D-1B2483CD663E}</a:tableStyleId>
              </a:tblPr>
              <a:tblGrid>
                <a:gridCol w="7212460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799425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 LE CNE Médica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N° Casos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edad no está en el rango permitido para la especialidad, La edad no está en el rango permitido para la especialidad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155871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edad no está en el rango permitido para la especialidad, La edad no está en el rango permitido para la especialidad, </a:t>
                      </a:r>
                      <a:r>
                        <a:rPr lang="es-ES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Advertencia - Datos inconsistentes con registro civil: Segundo Apellido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8777805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menor a la fecha de entrada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2540841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4203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AAC942-BE38-7014-030C-DC43BA210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70552"/>
              </p:ext>
            </p:extLst>
          </p:nvPr>
        </p:nvGraphicFramePr>
        <p:xfrm>
          <a:off x="635726" y="2451921"/>
          <a:ext cx="8011885" cy="487680"/>
        </p:xfrm>
        <a:graphic>
          <a:graphicData uri="http://schemas.openxmlformats.org/drawingml/2006/table">
            <a:tbl>
              <a:tblPr firstRow="1" lastRow="1" lastCol="1" bandRow="1">
                <a:tableStyleId>{69012ECD-51FC-41F1-AA8D-1B2483CD663E}</a:tableStyleId>
              </a:tblPr>
              <a:tblGrid>
                <a:gridCol w="7212460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799425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 LE CNE Odontológica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N° Casos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La edad no está en el rango permitido para la especialidad, La edad no está en el rango permitido para la especialidad</a:t>
                      </a:r>
                    </a:p>
                  </a:txBody>
                  <a:tcPr marL="41944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1204112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4203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D1DC19C-5983-8798-E094-88D00FA4A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13330"/>
              </p:ext>
            </p:extLst>
          </p:nvPr>
        </p:nvGraphicFramePr>
        <p:xfrm>
          <a:off x="635726" y="3251615"/>
          <a:ext cx="8020592" cy="1143000"/>
        </p:xfrm>
        <a:graphic>
          <a:graphicData uri="http://schemas.openxmlformats.org/drawingml/2006/table">
            <a:tbl>
              <a:tblPr firstRow="1" bandCol="1">
                <a:tableStyleId>{B301B821-A1FF-4177-AEE7-76D212191A09}</a:tableStyleId>
              </a:tblPr>
              <a:tblGrid>
                <a:gridCol w="7220299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800293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  LE Intervención Quirúrgica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N° Casos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prestamin_salida no encontrado</a:t>
                      </a: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799988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EXTREMIDAD - PRESTA_MIN: 21-04-073 - Debe incluir extremidad</a:t>
                      </a: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51779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- PRESTA_MIN: 20-03-001 - Debe incluir plano</a:t>
                      </a: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81908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EXTREMIDAD - PRESTA_MIN: 21-04-009 - Debe incluir extremidad</a:t>
                      </a: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008877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- PRESTA_MIN: 21-04-179 - </a:t>
                      </a:r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Debe</a:t>
                      </a:r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incluir plano</a:t>
                      </a:r>
                    </a:p>
                  </a:txBody>
                  <a:tcPr marL="17145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366453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1944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7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8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B89E7-5D8E-5F75-A402-92CE92045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B7B0F-09E3-EBCD-9EA6-A9816E0F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Observaciones SIGTE 2.0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EDEC5E-67A6-CB4F-EB88-F4313031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19</a:t>
            </a:fld>
            <a:endParaRPr lang="es-E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2E1120-FEA7-D9DE-3900-5A649869C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23632"/>
              </p:ext>
            </p:extLst>
          </p:nvPr>
        </p:nvGraphicFramePr>
        <p:xfrm>
          <a:off x="487681" y="1032357"/>
          <a:ext cx="8168638" cy="262128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7541621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124710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  <a:latin typeface="+mj-lt"/>
                        </a:rPr>
                        <a:t>  Procedimientos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  <a:latin typeface="+mj-lt"/>
                        </a:rPr>
                        <a:t>N° Casos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Sigte</a:t>
                      </a:r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 y datos no coinciden con los de ingreso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013276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 de salida no válido para el tipo de prestación, Establecimiento otorgante de la atención no válido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024121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mayor a la fecha actual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145590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mayor a la fecha actual, </a:t>
                      </a:r>
                      <a:r>
                        <a:rPr lang="es-ES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Advertencia - Datos inconsistentes con registro civil: Segundo Apellido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900672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mayor a la fecha actual, </a:t>
                      </a:r>
                      <a:r>
                        <a:rPr lang="es-ES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Advertencia - Datos inconsistentes con registro civil: Nombres, Primer Apellido, Segundo Apellido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36926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 de salida no válido para el tipo de prestación, Establecimiento otorgante de la atención no válido, </a:t>
                      </a:r>
                      <a:r>
                        <a:rPr lang="es-ES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Advertencia - Datos inconsistentes con registro civil: Nombres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58190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mayor a la fecha actual, Establecimiento otorgante de la atención no válido, </a:t>
                      </a:r>
                      <a:r>
                        <a:rPr lang="es-ES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Advertencia - Datos inconsistentes con registro civil: Primer Apellido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44463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menor a la fecha de entrada, </a:t>
                      </a:r>
                      <a:r>
                        <a:rPr lang="es-ES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Advertencia - Datos inconsistentes con registro civil: Segundo Apellido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292490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menor a la fecha de entrada, </a:t>
                      </a:r>
                      <a:r>
                        <a:rPr lang="es-ES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Advertencia - Datos inconsistentes con registro civil: Nombres, Primer Apellido, Segundo Apellido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479591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 de salida no válido para el tipo de prestación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887814"/>
                  </a:ext>
                </a:extLst>
              </a:tr>
              <a:tr h="93209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CL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s-CL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8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DBD89C6-FA92-1875-6B04-85702DF1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F85165-491C-3B3E-1ADA-6C7547F585EF}"/>
              </a:ext>
            </a:extLst>
          </p:cNvPr>
          <p:cNvSpPr txBox="1"/>
          <p:nvPr/>
        </p:nvSpPr>
        <p:spPr>
          <a:xfrm>
            <a:off x="507408" y="4794821"/>
            <a:ext cx="2101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SIGTE, corte 31-07-2025</a:t>
            </a:r>
            <a:endParaRPr lang="es-CL" sz="9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1CAFE6-3261-27F7-1E70-D54E4542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4" y="819298"/>
            <a:ext cx="8105561" cy="39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211D-471C-CBEF-D321-9522C8DA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49FCFB-CB5D-DBA1-E7B1-D436BD8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C31781E1-0870-EEFF-BF3E-A1626407BD96}"/>
              </a:ext>
            </a:extLst>
          </p:cNvPr>
          <p:cNvSpPr txBox="1">
            <a:spLocks/>
          </p:cNvSpPr>
          <p:nvPr/>
        </p:nvSpPr>
        <p:spPr>
          <a:xfrm>
            <a:off x="2060721" y="1881291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SIGTE 2.0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DA563F0B-5A93-C63F-CADE-1DF2F107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31165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EDE7E-967F-EBC9-FDD3-65704C92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96E424-CAE7-D09E-66AA-10CF32EE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2267CD51-F83F-6DEA-EBC7-862765CA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059F7-F34E-7C70-AE13-19759110A057}"/>
              </a:ext>
            </a:extLst>
          </p:cNvPr>
          <p:cNvSpPr txBox="1"/>
          <p:nvPr/>
        </p:nvSpPr>
        <p:spPr>
          <a:xfrm>
            <a:off x="1078173" y="922321"/>
            <a:ext cx="65577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buNone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Recordar que hemos habilitado en la pág. web las bases de datos con la LE casos cerrados y LE casos Pendientes, en el siguiente Link.</a:t>
            </a:r>
          </a:p>
          <a:p>
            <a:pPr>
              <a:buNone/>
            </a:pPr>
            <a:r>
              <a:rPr lang="es-CL" sz="1800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https://estadisticas.ssosorno.cl/lista_espera/le_sso.php</a:t>
            </a: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es-CL" dirty="0">
                <a:latin typeface="Calibri" panose="020F0502020204030204" pitchFamily="34" charset="0"/>
              </a:rPr>
              <a:t>Este enlace contiene la fecha de actualización (fecha de corte)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B3C52F-3D78-619F-2243-36ECD6F6D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27" y="2251416"/>
            <a:ext cx="6474593" cy="10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F4282-639E-3FA0-98AE-198B2A03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Base LE Ex Sename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3E79C4-801B-BF67-3F2D-F0496347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6B3775-2DCC-D49B-BFED-5133A0D2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2" y="880271"/>
            <a:ext cx="5067907" cy="39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DBD89C6-FA92-1875-6B04-85702DF1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  <p:sp>
        <p:nvSpPr>
          <p:cNvPr id="2" name="2 Subtítulo">
            <a:extLst>
              <a:ext uri="{FF2B5EF4-FFF2-40B4-BE49-F238E27FC236}">
                <a16:creationId xmlns:a16="http://schemas.microsoft.com/office/drawing/2014/main" id="{95B8CB96-FF31-8170-932E-D7FEA7E2B4AE}"/>
              </a:ext>
            </a:extLst>
          </p:cNvPr>
          <p:cNvSpPr txBox="1">
            <a:spLocks/>
          </p:cNvSpPr>
          <p:nvPr/>
        </p:nvSpPr>
        <p:spPr>
          <a:xfrm>
            <a:off x="1223628" y="1881293"/>
            <a:ext cx="6696744" cy="865372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LE Consultas Médicas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F940C6-7FA7-BBB0-A5D9-0A96E21A042E}"/>
              </a:ext>
            </a:extLst>
          </p:cNvPr>
          <p:cNvSpPr txBox="1"/>
          <p:nvPr/>
        </p:nvSpPr>
        <p:spPr>
          <a:xfrm>
            <a:off x="2164834" y="2387084"/>
            <a:ext cx="481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51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4CB8C15-DDD7-4E83-B8FB-8828EF71723B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106896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07A015-C297-3AAF-EF32-F8955ED3DF5A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CB86E4E-062E-69C6-045C-FD2CC701DC5B}"/>
              </a:ext>
            </a:extLst>
          </p:cNvPr>
          <p:cNvGrpSpPr/>
          <p:nvPr/>
        </p:nvGrpSpPr>
        <p:grpSpPr>
          <a:xfrm>
            <a:off x="484909" y="804329"/>
            <a:ext cx="7994156" cy="3857998"/>
            <a:chOff x="817415" y="804329"/>
            <a:chExt cx="7994156" cy="385799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F4B9758-2E1F-5AB3-B49E-42E4E731C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0682"/>
            <a:stretch>
              <a:fillRect/>
            </a:stretch>
          </p:blipFill>
          <p:spPr>
            <a:xfrm>
              <a:off x="6129988" y="851088"/>
              <a:ext cx="2681583" cy="381123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86842D6-FE46-3254-F6C9-85E2E979A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7424"/>
            <a:stretch>
              <a:fillRect/>
            </a:stretch>
          </p:blipFill>
          <p:spPr>
            <a:xfrm>
              <a:off x="817415" y="804329"/>
              <a:ext cx="5906889" cy="3809235"/>
            </a:xfrm>
            <a:prstGeom prst="rect">
              <a:avLst/>
            </a:prstGeom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D039B0-6DD6-667C-EBC9-4A8B5090DD27}"/>
              </a:ext>
            </a:extLst>
          </p:cNvPr>
          <p:cNvSpPr/>
          <p:nvPr/>
        </p:nvSpPr>
        <p:spPr>
          <a:xfrm>
            <a:off x="3879278" y="992678"/>
            <a:ext cx="879762" cy="36208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8900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4BA2C1-E21A-F636-DB1C-0307C9270C70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63887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71D218-8D59-38D3-07D9-583436415F55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DE443D8-7C0D-BD7C-F3AA-E7752B05B75E}"/>
              </a:ext>
            </a:extLst>
          </p:cNvPr>
          <p:cNvGrpSpPr/>
          <p:nvPr/>
        </p:nvGrpSpPr>
        <p:grpSpPr>
          <a:xfrm>
            <a:off x="219988" y="935538"/>
            <a:ext cx="8655535" cy="3560261"/>
            <a:chOff x="219988" y="935538"/>
            <a:chExt cx="8655535" cy="356026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333BBAE-DBE2-B525-03C2-FF5FB22C9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47549"/>
            <a:stretch>
              <a:fillRect/>
            </a:stretch>
          </p:blipFill>
          <p:spPr>
            <a:xfrm>
              <a:off x="219988" y="978566"/>
              <a:ext cx="4269029" cy="344103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235B856-D138-D7C4-58B9-D6C2137F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2451"/>
            <a:stretch>
              <a:fillRect/>
            </a:stretch>
          </p:blipFill>
          <p:spPr>
            <a:xfrm>
              <a:off x="4606494" y="1228114"/>
              <a:ext cx="4269028" cy="326768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718403E-E259-122F-3B33-A74C32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96802"/>
            <a:stretch>
              <a:fillRect/>
            </a:stretch>
          </p:blipFill>
          <p:spPr>
            <a:xfrm>
              <a:off x="4606494" y="1001160"/>
              <a:ext cx="4269029" cy="200903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FE2D3CD-17E6-B9FC-407D-0EB9C4AC8728}"/>
                </a:ext>
              </a:extLst>
            </p:cNvPr>
            <p:cNvSpPr/>
            <p:nvPr/>
          </p:nvSpPr>
          <p:spPr>
            <a:xfrm>
              <a:off x="268477" y="1330036"/>
              <a:ext cx="2995153" cy="1250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433420F-D2EA-7938-C50F-537005FAF064}"/>
                </a:ext>
              </a:extLst>
            </p:cNvPr>
            <p:cNvSpPr txBox="1"/>
            <p:nvPr/>
          </p:nvSpPr>
          <p:spPr>
            <a:xfrm>
              <a:off x="268477" y="935538"/>
              <a:ext cx="76495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CL" sz="900" dirty="0"/>
                <a:t>Especialidad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9B33B90-C022-E375-5B94-2C916AC9D7A5}"/>
                </a:ext>
              </a:extLst>
            </p:cNvPr>
            <p:cNvSpPr txBox="1"/>
            <p:nvPr/>
          </p:nvSpPr>
          <p:spPr>
            <a:xfrm>
              <a:off x="4618808" y="942465"/>
              <a:ext cx="76495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CL" sz="900" dirty="0"/>
                <a:t>Especialidad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6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3845F7-121B-A402-1E02-670BB13E5CFB}"/>
              </a:ext>
            </a:extLst>
          </p:cNvPr>
          <p:cNvSpPr txBox="1"/>
          <p:nvPr/>
        </p:nvSpPr>
        <p:spPr>
          <a:xfrm>
            <a:off x="2151209" y="2384763"/>
            <a:ext cx="484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</a:t>
            </a:r>
          </a:p>
          <a:p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7022BEF9-D23A-41B8-35C3-6791154C8036}"/>
              </a:ext>
            </a:extLst>
          </p:cNvPr>
          <p:cNvSpPr txBox="1">
            <a:spLocks/>
          </p:cNvSpPr>
          <p:nvPr/>
        </p:nvSpPr>
        <p:spPr>
          <a:xfrm>
            <a:off x="2060721" y="1881293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LE Consultas Odontológicas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9ADC84C6-74DF-48FD-2DB8-1C49F127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2677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AF1095-CEE4-B065-4830-46C19F4D3C3F}"/>
              </a:ext>
            </a:extLst>
          </p:cNvPr>
          <p:cNvSpPr txBox="1">
            <a:spLocks/>
          </p:cNvSpPr>
          <p:nvPr/>
        </p:nvSpPr>
        <p:spPr>
          <a:xfrm>
            <a:off x="443346" y="776873"/>
            <a:ext cx="7709373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D9B2EC-0B2B-B488-05E3-57EB39CC04CA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AAA170-57C1-5024-DE69-E1BB53AE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303"/>
          <a:stretch>
            <a:fillRect/>
          </a:stretch>
        </p:blipFill>
        <p:spPr>
          <a:xfrm>
            <a:off x="5084619" y="1562077"/>
            <a:ext cx="2528454" cy="14569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5DC137-65CA-2DE9-5E81-82377C17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864"/>
          <a:stretch>
            <a:fillRect/>
          </a:stretch>
        </p:blipFill>
        <p:spPr>
          <a:xfrm>
            <a:off x="900544" y="1531371"/>
            <a:ext cx="4757015" cy="149411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1EDC986-694F-1822-4EF9-48209E57E195}"/>
              </a:ext>
            </a:extLst>
          </p:cNvPr>
          <p:cNvSpPr/>
          <p:nvPr/>
        </p:nvSpPr>
        <p:spPr>
          <a:xfrm>
            <a:off x="969816" y="1964723"/>
            <a:ext cx="3235038" cy="4251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40797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B61A57-6AFF-0BD0-B5BD-FAC7B474321D}"/>
              </a:ext>
            </a:extLst>
          </p:cNvPr>
          <p:cNvSpPr txBox="1">
            <a:spLocks/>
          </p:cNvSpPr>
          <p:nvPr/>
        </p:nvSpPr>
        <p:spPr>
          <a:xfrm>
            <a:off x="507408" y="669796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A7B58C-23E7-EE83-9BA3-6C2AA8EBA0A1}"/>
              </a:ext>
            </a:extLst>
          </p:cNvPr>
          <p:cNvSpPr txBox="1"/>
          <p:nvPr/>
        </p:nvSpPr>
        <p:spPr>
          <a:xfrm>
            <a:off x="507408" y="4794821"/>
            <a:ext cx="2626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31-07-2025</a:t>
            </a:r>
            <a:endParaRPr lang="es-CL" sz="9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1CBAA6B-EE37-A271-0641-350B245EB290}"/>
              </a:ext>
            </a:extLst>
          </p:cNvPr>
          <p:cNvGrpSpPr/>
          <p:nvPr/>
        </p:nvGrpSpPr>
        <p:grpSpPr>
          <a:xfrm>
            <a:off x="590703" y="1100191"/>
            <a:ext cx="7884589" cy="3331046"/>
            <a:chOff x="590703" y="906227"/>
            <a:chExt cx="7884589" cy="333104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7C0661F-E2FD-6A6C-F074-1AD02C2F8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3906"/>
            <a:stretch>
              <a:fillRect/>
            </a:stretch>
          </p:blipFill>
          <p:spPr>
            <a:xfrm>
              <a:off x="5287399" y="906227"/>
              <a:ext cx="3187893" cy="3248478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76A0264-876E-811B-F897-6DC511CA1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7348"/>
            <a:stretch>
              <a:fillRect/>
            </a:stretch>
          </p:blipFill>
          <p:spPr>
            <a:xfrm>
              <a:off x="590703" y="1071724"/>
              <a:ext cx="5685250" cy="3165549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C951B0-5ECE-4BC3-4320-08270E8BDCA4}"/>
              </a:ext>
            </a:extLst>
          </p:cNvPr>
          <p:cNvSpPr/>
          <p:nvPr/>
        </p:nvSpPr>
        <p:spPr>
          <a:xfrm>
            <a:off x="4128654" y="1488300"/>
            <a:ext cx="443345" cy="29429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3879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C9D132-3862-A37A-C1DC-B041A681DB9C}"/>
              </a:ext>
            </a:extLst>
          </p:cNvPr>
          <p:cNvSpPr txBox="1"/>
          <p:nvPr/>
        </p:nvSpPr>
        <p:spPr>
          <a:xfrm>
            <a:off x="1606348" y="2387084"/>
            <a:ext cx="593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9EEEEA9-0295-6290-66F5-D369774EBB5A}"/>
              </a:ext>
            </a:extLst>
          </p:cNvPr>
          <p:cNvSpPr txBox="1">
            <a:spLocks/>
          </p:cNvSpPr>
          <p:nvPr/>
        </p:nvSpPr>
        <p:spPr>
          <a:xfrm>
            <a:off x="2060721" y="1881292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>
                <a:solidFill>
                  <a:srgbClr val="0070C0"/>
                </a:solidFill>
              </a:rPr>
              <a:t>LE Intervención Quirúrgica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B078EBC0-4FC9-E2BD-B8D7-F9BBAD93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27464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847</Words>
  <Application>Microsoft Office PowerPoint</Application>
  <PresentationFormat>Presentación en pantalla (16:9)</PresentationFormat>
  <Paragraphs>164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Aptos Display</vt:lpstr>
      <vt:lpstr>Arial</vt:lpstr>
      <vt:lpstr>Calibri</vt:lpstr>
      <vt:lpstr>Cambria</vt:lpstr>
      <vt:lpstr>Courier New</vt:lpstr>
      <vt:lpstr>Lucida Grande</vt:lpstr>
      <vt:lpstr>Verdana</vt:lpstr>
      <vt:lpstr>1_Tema de Office</vt:lpstr>
      <vt:lpstr>2_Tema de Office</vt:lpstr>
      <vt:lpstr> Registro y Gestión de Tiempos de Espera  Comité LE 06-08-2025</vt:lpstr>
      <vt:lpstr>Registro de la lista de espera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Presentación de PowerPoint</vt:lpstr>
      <vt:lpstr>Evolución Listas de Espera</vt:lpstr>
      <vt:lpstr>Registro de la lista de espera</vt:lpstr>
      <vt:lpstr>Observaciones SIGTE 2.0</vt:lpstr>
      <vt:lpstr>Observaciones SIGTE 2.0</vt:lpstr>
      <vt:lpstr>Registro de la lista de espera</vt:lpstr>
      <vt:lpstr>Registro de la lista de espera</vt:lpstr>
      <vt:lpstr>Base LE Ex Sename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Servicio de Salud Osorno</cp:lastModifiedBy>
  <cp:revision>80</cp:revision>
  <dcterms:created xsi:type="dcterms:W3CDTF">2022-12-22T19:49:37Z</dcterms:created>
  <dcterms:modified xsi:type="dcterms:W3CDTF">2025-08-06T20:57:05Z</dcterms:modified>
</cp:coreProperties>
</file>