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147375824" r:id="rId3"/>
    <p:sldId id="338" r:id="rId4"/>
    <p:sldId id="339" r:id="rId5"/>
    <p:sldId id="340" r:id="rId6"/>
    <p:sldId id="763" r:id="rId7"/>
    <p:sldId id="765" r:id="rId8"/>
    <p:sldId id="766" r:id="rId9"/>
    <p:sldId id="768" r:id="rId10"/>
    <p:sldId id="770" r:id="rId11"/>
    <p:sldId id="771" r:id="rId12"/>
    <p:sldId id="773" r:id="rId13"/>
    <p:sldId id="776" r:id="rId14"/>
    <p:sldId id="777" r:id="rId15"/>
    <p:sldId id="779" r:id="rId16"/>
    <p:sldId id="2147375825" r:id="rId17"/>
    <p:sldId id="3670" r:id="rId18"/>
    <p:sldId id="3671" r:id="rId19"/>
    <p:sldId id="3672" r:id="rId20"/>
    <p:sldId id="3675" r:id="rId21"/>
    <p:sldId id="3701" r:id="rId22"/>
    <p:sldId id="272" r:id="rId2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8D1905-A655-9021-D969-1D92F150B009}" name="Claudia Victoria Campos Ponce" initials="CC" userId="S::claudia.campos@minsal.cl::31e6dbc7-4faa-4e12-bc0c-b88f541a7c6c" providerId="AD"/>
  <p188:author id="{5A9F7C0A-ABEA-F8AB-744E-CE69D23E0A65}" name="Maria Paulina Torrealba Jara" initials="MJ" userId="S::paulina.torrealba@minsal.cl::c8b123f8-cb44-4c1a-98e8-491cc0880924" providerId="AD"/>
  <p188:author id="{742B7A0B-9893-6042-8C83-A4DA6EC77292}" name="Maria Alicia Ribes Langevin" initials="" userId="S::maria.ribes@minsal.cl::f48b49ae-c494-4d61-ac3e-cce1194ff576" providerId="AD"/>
  <p188:author id="{D3505011-D916-35AA-E152-C3F6827BBD64}" name="Cristian Parra Becerra" initials="" userId="S::cristian.parra@minsal.cl::c5b17b28-8920-41bc-9cd0-78f50ca850ac" providerId="AD"/>
  <p188:author id="{028D0A2F-FB00-02BE-D93E-180E09B4ECC7}" name="Karina Trujillo" initials="KT" userId="S::ktrujillo@minsal.cl::167e80a8-7cb9-49f0-9d34-b86efc716a88" providerId="AD"/>
  <p188:author id="{262E1033-5B84-5A0E-09D2-6A1BA255455C}" name="Lei Bahamondes Aviles" initials="" userId="S::lei.bahamondes@minsal.cl::ab9a32a4-795d-4b14-baea-7ba3c28af28c" providerId="AD"/>
  <p188:author id="{AC361434-CF1A-A5E9-9360-6B6A814E903A}" name="Maria Jose Letelier" initials="" userId="S::mjletelier@minsal.cl::aeac085b-b2ad-4f1f-8274-16254f2978c7" providerId="AD"/>
  <p188:author id="{4E7E8A38-E111-B959-2F9C-FB1078EB8062}" name="camila astorga parra" initials="ca" userId="a6357989b563cadb" providerId="Windows Live"/>
  <p188:author id="{DF40EC64-140A-080F-7998-CBE7C605848F}" name="Valery Nicole Sapiain Plaza" initials="" userId="S::valery.sapiain@minsal.cl::604db04d-00ab-4929-9c77-794561c2f32b" providerId="AD"/>
  <p188:author id="{D5199566-5444-7262-D1F3-2402FD561FF1}" name="Maria Gabriela Campos Rubilar" initials="MC" userId="S::maria.campos@minsal.cl::60625d72-6d1b-4a9e-a41f-7f65d5bbfb67" providerId="AD"/>
  <p188:author id="{6279ED6C-70D1-8D3A-4628-41879E95D6E1}" name="Patricia Jaqueline Vega Cornejo" initials="" userId="S::patricia.vega@minsal.cl::b50c5ba1-dfe4-48b0-a3c4-1389a273668f" providerId="AD"/>
  <p188:author id="{0A818C91-00DD-C4AD-18EE-8DC0349ED531}" name="Camila Andrea Astorga Parra" initials="CA" userId="S::camila.astorga@minsal.cl::034edb27-a8d8-4d1c-ad21-f920f31e776d" providerId="AD"/>
  <p188:author id="{96E4DF97-74FB-38BA-7FC1-C896F405F12A}" name="Janette Toledo Reyes" initials="" userId="S::janette.toledo@minsal.cl::2239346a-f6b0-4644-8a34-b8fc0ef41d5a" providerId="AD"/>
  <p188:author id="{E22318AD-BB05-DE42-F641-453A18231F9A}" name="Paulo Antonio Villarroel Tapia" initials="" userId="S::paulo.villarroel@minsal.cl::7e3034b6-7fa3-4cb1-98b4-e9fb6cc4f33c" providerId="AD"/>
  <p188:author id="{8CFA84AE-A0C2-E27B-CEC9-829A82D5C6C5}" name="Leonardo Andres Molina Fuentes" initials="" userId="S::leonardo.molina@minsal.cl::931be703-2cbc-4f35-95cb-fb22795a5b0f" providerId="AD"/>
  <p188:author id="{905F85B9-71FE-38AA-60F3-1AE5F0AFA522}" name="Elisabeth Carlson Valenzuela" initials="EV" userId="S::elisabeth.carlson@minsal.cl::d1c1eb55-c1df-4324-8826-05412b209862" providerId="AD"/>
  <p188:author id="{8D5515C2-9A60-34DC-B8E1-830D48CA4AE6}" name="Yocelyn Margaret Price Romero" initials="YP" userId="S::yocelyn.price@minsal.cl::f6df3684-0cdc-4401-a221-eab47c73744f" providerId="AD"/>
  <p188:author id="{7A30CFCE-28CD-DEED-54F6-3FB01491DDEA}" name="osvaldo salgado" initials="os" userId="7d9d22acc4794d3b" providerId="Windows Live"/>
  <p188:author id="{BDF463D6-18CC-09F7-9F39-9E73EAEBD0A0}" name="Susana Fuentealba" initials="SF" userId="S::sfuentealba@minsal.cl::5095aa49-a678-49fd-bef0-bf2924c64d1d" providerId="AD"/>
  <p188:author id="{85ED16DD-6BDF-E70C-A9C0-D6B552F20C62}" name="Andrea Carolina Solis Aguirre" initials="" userId="S::andrea.solis@minsal.cl::58ddafd3-bab4-4471-a985-ba166688506c" providerId="AD"/>
  <p188:author id="{AD1142E2-860D-6FD1-1137-287BD1D67516}" name="Anamari Avendaño Arechavala" initials="" userId="S::anamari.avendano@minsal.cl::fc8e3698-79d2-465d-9266-687f57c1cf17" providerId="AD"/>
  <p188:author id="{6FFE31FA-D93C-DD4D-3861-0A31951A0370}" name="Yonathan San Martin Vega" initials="" userId="S::yonathan.sanmartin@minsal.cl::c2e19e20-ed32-4aa9-a0a8-ec92f457b0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Cristina Acevedo Loyola" initials="PA" lastIdx="19" clrIdx="0">
    <p:extLst>
      <p:ext uri="{19B8F6BF-5375-455C-9EA6-DF929625EA0E}">
        <p15:presenceInfo xmlns:p15="http://schemas.microsoft.com/office/powerpoint/2012/main" userId="S::patricia.acevedo@minsal.cl::77856a23-764a-45eb-b157-7fe927fe23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6"/>
    <a:srgbClr val="0C4681"/>
    <a:srgbClr val="FFCC99"/>
    <a:srgbClr val="0B4581"/>
    <a:srgbClr val="FF9933"/>
    <a:srgbClr val="9D9D9C"/>
    <a:srgbClr val="094581"/>
    <a:srgbClr val="626363"/>
    <a:srgbClr val="CBBCE4"/>
    <a:srgbClr val="928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1F7F8-1F6B-4A91-A18F-61D0A991CC4A}" v="1021" dt="2025-03-18T22:13:02.861"/>
    <p1510:client id="{3477A7B1-65DB-4C0A-9470-B3887823A2B5}" v="172" dt="2025-03-18T19:42:38.017"/>
    <p1510:client id="{3D38E8E3-20B4-6183-D2DD-C5E2BB9F7B7E}" v="214" dt="2025-03-18T13:26:14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3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2ACEB-F3A8-8A45-9867-B63159394D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2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ACEB-F3A8-8A45-9867-B63159394D5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51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2C3F1B-04C5-895C-CFD7-0D110BF2D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799E2D-680F-8DF3-1D8C-65A4E6220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B458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50D9FC-95A1-2CA6-AB9C-6C7360136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D1799B-9CC0-243C-82FD-DEF06B7B16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DF80-F2A4-D4EA-2254-47FCD7BE0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49D5C-AFDA-0FA9-123E-44FD3DD35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70EE-3C07-F45D-B8AE-A0867702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5E93-9D17-7346-8D61-37BE162332E6}" type="datetimeFigureOut">
              <a:rPr lang="es-ES_tradnl" smtClean="0"/>
              <a:t>08/07/2025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E54A-E753-922D-D3CF-7ADCDD91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2A95-DD49-7DCA-8E13-587F27A7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F9B-A6DF-D749-A998-85DDD550B7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01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02A5E-279B-54CF-C371-B4604D2F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5E93-9D17-7346-8D61-37BE162332E6}" type="datetimeFigureOut">
              <a:rPr lang="es-ES_tradnl" smtClean="0"/>
              <a:t>08/07/2025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5E41-DF69-94C1-D67E-7C9F7815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908E-260B-10CF-7DFC-E74394B3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F9B-A6DF-D749-A998-85DDD550B7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85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67309"/>
            <a:ext cx="7886700" cy="388791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5835" y="1493743"/>
            <a:ext cx="5676900" cy="2688431"/>
          </a:xfrm>
        </p:spPr>
        <p:txBody>
          <a:bodyPr/>
          <a:lstStyle>
            <a:lvl1pPr marL="0" indent="0">
              <a:buNone/>
              <a:defRPr sz="15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Texto de lámina. Lorem ipsum dolor sit amet.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1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1733550" y="1493743"/>
            <a:ext cx="5676900" cy="2688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6482" y="675738"/>
            <a:ext cx="7188854" cy="447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27360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Bajada </a:t>
            </a:r>
            <a:endParaRPr lang="es-CL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Fecha</a:t>
            </a:r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7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9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TÍTULO DE PRESENTACIÓN</a:t>
            </a:r>
            <a:endParaRPr lang="es-CL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Bajada </a:t>
            </a:r>
            <a:endParaRPr lang="es-CL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/>
              <a:t>Fecha</a:t>
            </a:r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4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5501AE-E139-EBF2-7A31-E25B13E70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AF3CBFE2-9662-B912-2311-765E8AF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E05746-80A5-B722-334D-B6789F698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8127" cy="4081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8" name="Rectángulo 7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A342F0-4F52-2D7B-C265-4114E81E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7974E6-14DE-D18A-D871-C93EDEAB03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D8A82EE-F36E-8C02-FE68-9C4859CBD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22AA6A1-73D9-5BB9-035E-630E4226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6D0AD6-F63F-40DD-4925-BD3D514DB6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número de diapositiva 6">
            <a:extLst>
              <a:ext uri="{FF2B5EF4-FFF2-40B4-BE49-F238E27FC236}">
                <a16:creationId xmlns:a16="http://schemas.microsoft.com/office/drawing/2014/main" id="{5A2FFB4C-E7DD-0419-5B61-30D6CD9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9404C3-092B-4AE8-3825-B9D9764BD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5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17ED328-66B3-F54D-B398-D65FF82D3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6368909-C33B-FB4A-917F-027591CDAF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D812-2A27-8842-9AA9-E4E2BF273647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41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687"/>
            <a:ext cx="6631809" cy="40817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7" name="Marcador de contenido 2"/>
          <p:cNvSpPr>
            <a:spLocks noGrp="1"/>
          </p:cNvSpPr>
          <p:nvPr>
            <p:ph idx="13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3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86E3E6-57F7-E5E5-4BF8-FDDDF7B93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E7F781-55E9-DF3B-144C-C3F6E72AE3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94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383"/>
            <a:ext cx="3465514" cy="51321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08000" indent="0"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E39B0-63CB-8B98-43D0-80BDB23DE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0C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1EFF6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2263E8-0747-ACF0-D5FF-54ECA3B7C6F3}"/>
              </a:ext>
            </a:extLst>
          </p:cNvPr>
          <p:cNvSpPr txBox="1">
            <a:spLocks/>
          </p:cNvSpPr>
          <p:nvPr userDrawn="1"/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FEC00E-CADA-FC49-AA1B-0624D2ABB9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1EEC7E2-60AB-38FC-04D9-2EF1644D61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18EFCB-4089-15D6-858A-A647288C2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E1E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C46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4140" y="976600"/>
            <a:ext cx="4712659" cy="35219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2636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519785-80CB-D207-7428-13A5E309B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3465514" cy="5143500"/>
          </a:xfrm>
          <a:prstGeom prst="rect">
            <a:avLst/>
          </a:prstGeom>
          <a:solidFill>
            <a:srgbClr val="9D9D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D9D9C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89288" y="747287"/>
            <a:ext cx="4352692" cy="395985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0B458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C417A0-693E-7145-E8B3-DD62FDC8E4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89288" y="2131405"/>
            <a:ext cx="4635190" cy="26782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6E281C0-873A-753E-487C-397C3324B4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89288" y="1234842"/>
            <a:ext cx="4635190" cy="621743"/>
          </a:xfrm>
          <a:prstGeom prst="rect">
            <a:avLst/>
          </a:prstGeom>
        </p:spPr>
        <p:txBody>
          <a:bodyPr lIns="0" tIns="46800" rIns="0"/>
          <a:lstStyle>
            <a:lvl1pPr marL="108000" indent="0">
              <a:lnSpc>
                <a:spcPct val="100000"/>
              </a:lnSpc>
              <a:buNone/>
              <a:defRPr lang="es-ES_tradnl" sz="1800" b="0" kern="1200" dirty="0" smtClean="0">
                <a:solidFill>
                  <a:srgbClr val="0B4581"/>
                </a:solidFill>
                <a:latin typeface="Cambria"/>
                <a:ea typeface="+mj-ea"/>
                <a:cs typeface="Cambria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97196C-479A-5759-A0C1-A71F7FDE591F}"/>
              </a:ext>
            </a:extLst>
          </p:cNvPr>
          <p:cNvSpPr txBox="1">
            <a:spLocks/>
          </p:cNvSpPr>
          <p:nvPr userDrawn="1"/>
        </p:nvSpPr>
        <p:spPr>
          <a:xfrm>
            <a:off x="457201" y="1498011"/>
            <a:ext cx="2619757" cy="87153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C468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s-ES_tradnl">
                <a:solidFill>
                  <a:schemeClr val="bg1"/>
                </a:solidFill>
              </a:rPr>
              <a:t>Clic para editar título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D46C91-8E2D-3F3A-371D-E2B82243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445376"/>
            <a:ext cx="2619757" cy="815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1F0268-2DA6-60E9-C52A-57609DC65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115C80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95BFA3-5772-C10C-546F-3F6E8089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517091-3A9E-1D25-638B-EB38784AC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3576"/>
            <a:ext cx="752392" cy="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rgbClr val="0B4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EECE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grpSp>
        <p:nvGrpSpPr>
          <p:cNvPr id="8" name="Agrupar 7"/>
          <p:cNvGrpSpPr/>
          <p:nvPr userDrawn="1"/>
        </p:nvGrpSpPr>
        <p:grpSpPr>
          <a:xfrm>
            <a:off x="514455" y="0"/>
            <a:ext cx="8001033" cy="104093"/>
            <a:chOff x="514455" y="114984"/>
            <a:chExt cx="8001033" cy="181989"/>
          </a:xfrm>
        </p:grpSpPr>
        <p:sp>
          <p:nvSpPr>
            <p:cNvPr id="9" name="Rectángulo 8"/>
            <p:cNvSpPr/>
            <p:nvPr userDrawn="1"/>
          </p:nvSpPr>
          <p:spPr>
            <a:xfrm>
              <a:off x="514455" y="114984"/>
              <a:ext cx="3274833" cy="181989"/>
            </a:xfrm>
            <a:prstGeom prst="rect">
              <a:avLst/>
            </a:prstGeom>
            <a:solidFill>
              <a:srgbClr val="0F4E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3789288" y="114984"/>
              <a:ext cx="4726200" cy="181989"/>
            </a:xfrm>
            <a:prstGeom prst="rect">
              <a:avLst/>
            </a:prstGeom>
            <a:solidFill>
              <a:srgbClr val="E22D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5DAB4E-AF11-8B33-C31E-AF1BBEECD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4709160"/>
            <a:ext cx="7772400" cy="33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FF3BA-5837-0D25-5C97-9654BAB91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39292" y="154901"/>
            <a:ext cx="752392" cy="7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5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4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4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3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3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6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8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396C98-6E90-1A44-7FDA-5CF7292E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9" y="1000461"/>
            <a:ext cx="7910941" cy="2210564"/>
          </a:xfrm>
        </p:spPr>
        <p:txBody>
          <a:bodyPr lIns="91440" tIns="45720" rIns="91440" bIns="45720" anchor="t">
            <a:noAutofit/>
          </a:bodyPr>
          <a:lstStyle/>
          <a:p>
            <a:br>
              <a:rPr lang="es-CL" sz="2000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2400" dirty="0"/>
              <a:t>Registro y Gestión de Tiempos de Espera</a:t>
            </a:r>
            <a:br>
              <a:rPr lang="es-CL" sz="2000" dirty="0">
                <a:latin typeface="Aptos Display" panose="020B0004020202020204" pitchFamily="34" charset="0"/>
                <a:ea typeface="Calibri"/>
                <a:cs typeface="Times New Roman"/>
              </a:rPr>
            </a:br>
            <a:br>
              <a:rPr lang="es-CL" sz="2000" b="1" dirty="0">
                <a:solidFill>
                  <a:schemeClr val="bg1"/>
                </a:solidFill>
                <a:latin typeface="Aptos Display" panose="020B0004020202020204" pitchFamily="34" charset="0"/>
                <a:ea typeface="Verdana"/>
              </a:rPr>
            </a:br>
            <a:r>
              <a:rPr lang="es-CL" sz="1400" dirty="0"/>
              <a:t>Comité LE 07-07-2025</a:t>
            </a:r>
            <a:endParaRPr lang="es-CL" sz="1200" dirty="0">
              <a:latin typeface="Aptos Display" panose="020B0004020202020204" pitchFamily="34" charset="0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4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F0F333-22F5-50FA-4214-8BF1EF86A192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1939A01-19B9-5DEA-4E61-45D52D427945}"/>
              </a:ext>
            </a:extLst>
          </p:cNvPr>
          <p:cNvGrpSpPr/>
          <p:nvPr/>
        </p:nvGrpSpPr>
        <p:grpSpPr>
          <a:xfrm>
            <a:off x="268004" y="1432828"/>
            <a:ext cx="8515778" cy="2302234"/>
            <a:chOff x="268004" y="1432828"/>
            <a:chExt cx="8515778" cy="230223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D2FC742-7B7C-CD97-6272-E80693E79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1136"/>
            <a:stretch>
              <a:fillRect/>
            </a:stretch>
          </p:blipFill>
          <p:spPr>
            <a:xfrm>
              <a:off x="6422159" y="1432828"/>
              <a:ext cx="2361623" cy="230223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78518B7-2E75-718F-3CC2-22D03DD2F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407" r="46061"/>
            <a:stretch>
              <a:fillRect/>
            </a:stretch>
          </p:blipFill>
          <p:spPr>
            <a:xfrm>
              <a:off x="268004" y="1432828"/>
              <a:ext cx="6752913" cy="2246818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C9B283EE-F8AA-31C5-6B7D-6F1DBFC9B6CB}"/>
              </a:ext>
            </a:extLst>
          </p:cNvPr>
          <p:cNvSpPr/>
          <p:nvPr/>
        </p:nvSpPr>
        <p:spPr>
          <a:xfrm>
            <a:off x="290945" y="1863436"/>
            <a:ext cx="4599710" cy="1804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803957-C847-F92C-088C-8F5FB4D8AF1F}"/>
              </a:ext>
            </a:extLst>
          </p:cNvPr>
          <p:cNvSpPr/>
          <p:nvPr/>
        </p:nvSpPr>
        <p:spPr>
          <a:xfrm>
            <a:off x="5394186" y="2043917"/>
            <a:ext cx="283224" cy="7269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50A8B3-0BE0-2A0C-5BA7-8711465BCE6B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41714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A51F1D-401C-80D5-9864-B260CB6BF64B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1943DE-6D10-8399-82F0-5D75E760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9" y="978651"/>
            <a:ext cx="7847101" cy="35917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6698798-9F23-0A0A-A2CE-D8CD9B83E1A5}"/>
              </a:ext>
            </a:extLst>
          </p:cNvPr>
          <p:cNvSpPr txBox="1"/>
          <p:nvPr/>
        </p:nvSpPr>
        <p:spPr>
          <a:xfrm>
            <a:off x="613814" y="2245262"/>
            <a:ext cx="11207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rgbClr val="626363"/>
                </a:solidFill>
              </a:rPr>
              <a:t>MAXILO FACIAL</a:t>
            </a:r>
            <a:endParaRPr lang="es-CL" sz="1050" dirty="0">
              <a:solidFill>
                <a:srgbClr val="626363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1EADCD0-3BD5-98A6-889D-2E26D13086BA}"/>
              </a:ext>
            </a:extLst>
          </p:cNvPr>
          <p:cNvSpPr/>
          <p:nvPr/>
        </p:nvSpPr>
        <p:spPr>
          <a:xfrm>
            <a:off x="4734941" y="958411"/>
            <a:ext cx="1776695" cy="36119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E91382-E4F3-3D97-BBFA-312A662B49EB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7299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16C6B6-4277-5B62-A3B2-16D33520CE4E}"/>
              </a:ext>
            </a:extLst>
          </p:cNvPr>
          <p:cNvSpPr txBox="1"/>
          <p:nvPr/>
        </p:nvSpPr>
        <p:spPr>
          <a:xfrm>
            <a:off x="1606348" y="2387084"/>
            <a:ext cx="593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A98B5656-2138-520F-D242-5E6C7C51885A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0070C0"/>
                </a:solidFill>
              </a:rPr>
              <a:t>LE Procedimientos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ACA77BF2-6B36-51E3-27A0-ECE71E61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40039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F2A584-1530-0931-F2C9-D0BC979D6C84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C8F1055-01FA-FCB0-7C5F-2BF66CC82F16}"/>
              </a:ext>
            </a:extLst>
          </p:cNvPr>
          <p:cNvGrpSpPr/>
          <p:nvPr/>
        </p:nvGrpSpPr>
        <p:grpSpPr>
          <a:xfrm>
            <a:off x="360274" y="947943"/>
            <a:ext cx="8256350" cy="3318491"/>
            <a:chOff x="360274" y="947943"/>
            <a:chExt cx="8256350" cy="33184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E11945D-414A-6FC5-4E8D-99E700FD0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6915"/>
            <a:stretch>
              <a:fillRect/>
            </a:stretch>
          </p:blipFill>
          <p:spPr>
            <a:xfrm>
              <a:off x="6303437" y="947944"/>
              <a:ext cx="2313187" cy="331849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BEA7649-9C3C-D707-1F0C-D4527A031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274" y="1086491"/>
              <a:ext cx="6512157" cy="3173016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9FE9CE6-B0B3-D2A7-9A14-5CD1B052E1F6}"/>
                </a:ext>
              </a:extLst>
            </p:cNvPr>
            <p:cNvSpPr/>
            <p:nvPr/>
          </p:nvSpPr>
          <p:spPr>
            <a:xfrm>
              <a:off x="6373093" y="947943"/>
              <a:ext cx="387926" cy="1385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56D92D20-79F1-12FC-CF94-E0F32FB3EDB4}"/>
              </a:ext>
            </a:extLst>
          </p:cNvPr>
          <p:cNvSpPr/>
          <p:nvPr/>
        </p:nvSpPr>
        <p:spPr>
          <a:xfrm>
            <a:off x="3365668" y="1079564"/>
            <a:ext cx="1206332" cy="12133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F8DBDF-D0A8-D142-B0F6-72CD6BB53381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98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51E6-ED80-E2C1-9A43-D3C7314C2B35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5E1A09-9B17-F78D-D08E-F2FB28AB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88" y="1013129"/>
            <a:ext cx="7539632" cy="325172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9B9334B-C8A5-AE41-0794-AC5ED7295762}"/>
              </a:ext>
            </a:extLst>
          </p:cNvPr>
          <p:cNvSpPr/>
          <p:nvPr/>
        </p:nvSpPr>
        <p:spPr>
          <a:xfrm>
            <a:off x="4696692" y="1011007"/>
            <a:ext cx="762000" cy="3253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79BB83-8894-74EC-2CE9-2FF0A86A7A83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745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DD4F-881E-8A94-E491-7BAF13F0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5D2CE5-E9C4-E5B0-3EBB-669DA14B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E8C683-76EA-DF56-5440-AA3EAA219B5F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COMGES 2025</a:t>
            </a:r>
          </a:p>
          <a:p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387F38-46D5-EA1F-991E-50C2A508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7234"/>
            <a:ext cx="8153400" cy="37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67273DB-5201-01D5-0EE4-1C54C743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14300"/>
            <a:ext cx="8164513" cy="464322"/>
          </a:xfrm>
        </p:spPr>
        <p:txBody>
          <a:bodyPr/>
          <a:lstStyle/>
          <a:p>
            <a:pPr algn="ctr"/>
            <a:r>
              <a:rPr lang="es-CL" dirty="0"/>
              <a:t>Consulta Nueva de Especialidad Médica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93F8E94-569D-4A08-A12D-88016FA77B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369" y="655864"/>
          <a:ext cx="2724762" cy="416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04018" imgH="4282377" progId="Excel.Sheet.12">
                  <p:embed/>
                </p:oleObj>
              </mc:Choice>
              <mc:Fallback>
                <p:oleObj name="Worksheet" r:id="rId2" imgW="2804018" imgH="4282377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93F8E94-569D-4A08-A12D-88016FA77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6369" y="655864"/>
                        <a:ext cx="2724762" cy="416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528BD22-BAE6-4BAD-BCAF-7E1734382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1544" y="655864"/>
          <a:ext cx="2724762" cy="416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17520" imgH="4335677" progId="Excel.Sheet.12">
                  <p:embed/>
                </p:oleObj>
              </mc:Choice>
              <mc:Fallback>
                <p:oleObj name="Worksheet" r:id="rId4" imgW="3017520" imgH="4335677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528BD22-BAE6-4BAD-BCAF-7E1734382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1544" y="655864"/>
                        <a:ext cx="2724762" cy="416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echa derecha 5">
            <a:extLst>
              <a:ext uri="{FF2B5EF4-FFF2-40B4-BE49-F238E27FC236}">
                <a16:creationId xmlns:a16="http://schemas.microsoft.com/office/drawing/2014/main" id="{1A3F985E-FC93-F806-EE99-49826EBAC8C5}"/>
              </a:ext>
            </a:extLst>
          </p:cNvPr>
          <p:cNvSpPr/>
          <p:nvPr/>
        </p:nvSpPr>
        <p:spPr>
          <a:xfrm>
            <a:off x="1116011" y="3962511"/>
            <a:ext cx="470019" cy="3589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40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A8FA2-D9C0-7833-AC71-46A65BA2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88" y="114301"/>
            <a:ext cx="8576568" cy="363872"/>
          </a:xfrm>
        </p:spPr>
        <p:txBody>
          <a:bodyPr/>
          <a:lstStyle/>
          <a:p>
            <a:pPr algn="ctr"/>
            <a:r>
              <a:rPr lang="es-CL" dirty="0"/>
              <a:t>Consulta Nueva de Especialidad Odontológica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C0A3CEC-96E3-439D-9300-B7C19795C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992453"/>
              </p:ext>
            </p:extLst>
          </p:nvPr>
        </p:nvGraphicFramePr>
        <p:xfrm>
          <a:off x="3437157" y="618178"/>
          <a:ext cx="2832358" cy="40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17520" imgH="4282377" progId="Excel.Sheet.12">
                  <p:embed/>
                </p:oleObj>
              </mc:Choice>
              <mc:Fallback>
                <p:oleObj name="Worksheet" r:id="rId2" imgW="3017520" imgH="4282377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C0A3CEC-96E3-439D-9300-B7C19795C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37157" y="618178"/>
                        <a:ext cx="2832358" cy="406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BA95C71-C685-4A1B-A4B4-F6EA9DCF5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29506"/>
              </p:ext>
            </p:extLst>
          </p:nvPr>
        </p:nvGraphicFramePr>
        <p:xfrm>
          <a:off x="429488" y="618178"/>
          <a:ext cx="2723964" cy="40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804018" imgH="4404328" progId="Excel.Sheet.12">
                  <p:embed/>
                </p:oleObj>
              </mc:Choice>
              <mc:Fallback>
                <p:oleObj name="Worksheet" r:id="rId4" imgW="2804018" imgH="440432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BA95C71-C685-4A1B-A4B4-F6EA9DCF5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488" y="618178"/>
                        <a:ext cx="2723964" cy="406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33F3595-148E-4E7E-BDF3-EB8BB39D7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51513"/>
              </p:ext>
            </p:extLst>
          </p:nvPr>
        </p:nvGraphicFramePr>
        <p:xfrm>
          <a:off x="6387825" y="618178"/>
          <a:ext cx="2618231" cy="40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804018" imgH="4404328" progId="Excel.Sheet.12">
                  <p:embed/>
                </p:oleObj>
              </mc:Choice>
              <mc:Fallback>
                <p:oleObj name="Worksheet" r:id="rId6" imgW="2804018" imgH="440432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33F3595-148E-4E7E-BDF3-EB8BB39D7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7825" y="618178"/>
                        <a:ext cx="2618231" cy="406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DBFB0CE4-2D02-4C82-8788-CB8352D0CDAF}"/>
              </a:ext>
            </a:extLst>
          </p:cNvPr>
          <p:cNvSpPr/>
          <p:nvPr/>
        </p:nvSpPr>
        <p:spPr>
          <a:xfrm>
            <a:off x="5125833" y="4467687"/>
            <a:ext cx="1143682" cy="4394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750" dirty="0"/>
              <a:t>Con todo el universo de LE</a:t>
            </a:r>
            <a:endParaRPr lang="es-CL" sz="750" dirty="0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F4ECFDBD-478A-E8E8-47BB-A17BC3AD7470}"/>
              </a:ext>
            </a:extLst>
          </p:cNvPr>
          <p:cNvSpPr/>
          <p:nvPr/>
        </p:nvSpPr>
        <p:spPr>
          <a:xfrm>
            <a:off x="69273" y="3849969"/>
            <a:ext cx="360215" cy="3589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27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48790-22DA-BD3F-7DB6-F025CED7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84F6484-BB03-42F5-A8A6-59D562F8C7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6749" y="618177"/>
          <a:ext cx="2983225" cy="423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04018" imgH="4282377" progId="Excel.Sheet.12">
                  <p:embed/>
                </p:oleObj>
              </mc:Choice>
              <mc:Fallback>
                <p:oleObj name="Worksheet" r:id="rId2" imgW="2804018" imgH="4282377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84F6484-BB03-42F5-A8A6-59D562F8C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6749" y="618177"/>
                        <a:ext cx="2983225" cy="4233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6BFE72D-63F0-4209-A9F0-625B5908C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9494" y="618177"/>
          <a:ext cx="2983225" cy="4233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17520" imgH="4282377" progId="Excel.Sheet.12">
                  <p:embed/>
                </p:oleObj>
              </mc:Choice>
              <mc:Fallback>
                <p:oleObj name="Worksheet" r:id="rId4" imgW="3017520" imgH="4282377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6BFE72D-63F0-4209-A9F0-625B5908C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9494" y="618177"/>
                        <a:ext cx="2983225" cy="4233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echa derecha 4">
            <a:extLst>
              <a:ext uri="{FF2B5EF4-FFF2-40B4-BE49-F238E27FC236}">
                <a16:creationId xmlns:a16="http://schemas.microsoft.com/office/drawing/2014/main" id="{F672715A-F684-1360-1C8E-0A457411458D}"/>
              </a:ext>
            </a:extLst>
          </p:cNvPr>
          <p:cNvSpPr/>
          <p:nvPr/>
        </p:nvSpPr>
        <p:spPr>
          <a:xfrm>
            <a:off x="826970" y="3962511"/>
            <a:ext cx="470019" cy="3589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A3B8298-287B-C878-C393-7497CD38AEBD}"/>
              </a:ext>
            </a:extLst>
          </p:cNvPr>
          <p:cNvSpPr txBox="1">
            <a:spLocks/>
          </p:cNvSpPr>
          <p:nvPr/>
        </p:nvSpPr>
        <p:spPr>
          <a:xfrm>
            <a:off x="152401" y="114300"/>
            <a:ext cx="8873835" cy="444993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ctr"/>
            <a:r>
              <a:rPr lang="es-CL" dirty="0"/>
              <a:t>Intervenciones Quirúrgicas</a:t>
            </a:r>
          </a:p>
        </p:txBody>
      </p:sp>
    </p:spTree>
    <p:extLst>
      <p:ext uri="{BB962C8B-B14F-4D97-AF65-F5344CB8AC3E}">
        <p14:creationId xmlns:p14="http://schemas.microsoft.com/office/powerpoint/2010/main" val="265841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7A17C-6B42-BA10-4374-9940F769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14300"/>
            <a:ext cx="8164513" cy="407915"/>
          </a:xfrm>
        </p:spPr>
        <p:txBody>
          <a:bodyPr/>
          <a:lstStyle/>
          <a:p>
            <a:pPr algn="ctr"/>
            <a:r>
              <a:rPr lang="es-CL" dirty="0"/>
              <a:t>COMGES de LE APS al 30 de diciembre del 2024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36EE776-216C-414F-9F90-38FECC9FC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1522"/>
              </p:ext>
            </p:extLst>
          </p:nvPr>
        </p:nvGraphicFramePr>
        <p:xfrm>
          <a:off x="554480" y="556850"/>
          <a:ext cx="4728687" cy="44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49034" imgH="4282377" progId="Excel.Sheet.12">
                  <p:embed/>
                </p:oleObj>
              </mc:Choice>
              <mc:Fallback>
                <p:oleObj name="Worksheet" r:id="rId2" imgW="4549034" imgH="4282377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36EE776-216C-414F-9F90-38FECC9FC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480" y="556850"/>
                        <a:ext cx="4728687" cy="445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C23B0D4-CC6B-4BCA-9005-5CAA3821B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46975"/>
              </p:ext>
            </p:extLst>
          </p:nvPr>
        </p:nvGraphicFramePr>
        <p:xfrm>
          <a:off x="5471543" y="683357"/>
          <a:ext cx="1878221" cy="4324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169" imgH="4152750" progId="Excel.Sheet.12">
                  <p:embed/>
                </p:oleObj>
              </mc:Choice>
              <mc:Fallback>
                <p:oleObj name="Worksheet" r:id="rId4" imgW="1539169" imgH="415275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C23B0D4-CC6B-4BCA-9005-5CAA3821B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1543" y="683357"/>
                        <a:ext cx="1878221" cy="4324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1D402CA-2F33-4ABD-86FD-961958434BF5}"/>
              </a:ext>
            </a:extLst>
          </p:cNvPr>
          <p:cNvSpPr/>
          <p:nvPr/>
        </p:nvSpPr>
        <p:spPr>
          <a:xfrm>
            <a:off x="5471242" y="500045"/>
            <a:ext cx="1878221" cy="145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900" dirty="0"/>
              <a:t>IQ Menores en APS</a:t>
            </a:r>
            <a:endParaRPr lang="es-CL" sz="9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9AFF66-A282-44AC-9044-BC76C34E741E}"/>
              </a:ext>
            </a:extLst>
          </p:cNvPr>
          <p:cNvSpPr/>
          <p:nvPr/>
        </p:nvSpPr>
        <p:spPr>
          <a:xfrm>
            <a:off x="7488382" y="699655"/>
            <a:ext cx="1548807" cy="4149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419" sz="1200" dirty="0"/>
              <a:t>1.- Abordar este universo de lista de espera con la oferta institucional de los establecimientos de APS (municipales y de SS) y del Programa de Resolutividad 2025.</a:t>
            </a:r>
          </a:p>
          <a:p>
            <a:endParaRPr lang="es-CL" sz="1200" dirty="0"/>
          </a:p>
          <a:p>
            <a:r>
              <a:rPr lang="es-CL" sz="1200" dirty="0"/>
              <a:t>2.- Revisar toda la demanda a APS, y redireccionar a secundario lo que no corresponda a APS.</a:t>
            </a:r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834A5053-D2ED-B62A-95D1-4A5E8FD43764}"/>
              </a:ext>
            </a:extLst>
          </p:cNvPr>
          <p:cNvSpPr/>
          <p:nvPr/>
        </p:nvSpPr>
        <p:spPr>
          <a:xfrm>
            <a:off x="35933" y="4095301"/>
            <a:ext cx="470019" cy="3589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82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DBD89C6-FA92-1875-6B04-85702DF1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F85165-491C-3B3E-1ADA-6C7547F585EF}"/>
              </a:ext>
            </a:extLst>
          </p:cNvPr>
          <p:cNvSpPr txBox="1"/>
          <p:nvPr/>
        </p:nvSpPr>
        <p:spPr>
          <a:xfrm>
            <a:off x="507408" y="4794821"/>
            <a:ext cx="2101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26-06-2025</a:t>
            </a:r>
            <a:endParaRPr lang="es-CL" sz="9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896F63-9768-B041-F149-A81EDBBB6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24216"/>
            <a:ext cx="8305800" cy="40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CB6DD-1F6D-4E86-8525-9E9F832D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14300"/>
            <a:ext cx="8873835" cy="444993"/>
          </a:xfrm>
        </p:spPr>
        <p:txBody>
          <a:bodyPr/>
          <a:lstStyle/>
          <a:p>
            <a:pPr algn="ctr"/>
            <a:r>
              <a:rPr lang="es-CL" dirty="0"/>
              <a:t>COMGES de LE IQ de Incontinencia al 30 de junio del 2024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82040AB-A5C6-4336-9CEC-0B90B60EC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6997" y="521770"/>
          <a:ext cx="3757104" cy="444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67963" imgH="4930085" progId="Excel.Sheet.12">
                  <p:embed/>
                </p:oleObj>
              </mc:Choice>
              <mc:Fallback>
                <p:oleObj name="Worksheet" r:id="rId2" imgW="4167963" imgH="4930085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82040AB-A5C6-4336-9CEC-0B90B60EC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76997" y="521770"/>
                        <a:ext cx="3757104" cy="444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echa derecha 3">
            <a:extLst>
              <a:ext uri="{FF2B5EF4-FFF2-40B4-BE49-F238E27FC236}">
                <a16:creationId xmlns:a16="http://schemas.microsoft.com/office/drawing/2014/main" id="{54BB38BA-9C3D-4EFB-2C6F-0C38B9978FB5}"/>
              </a:ext>
            </a:extLst>
          </p:cNvPr>
          <p:cNvSpPr/>
          <p:nvPr/>
        </p:nvSpPr>
        <p:spPr>
          <a:xfrm>
            <a:off x="1847531" y="4145391"/>
            <a:ext cx="470019" cy="3589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59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DBD89C6-FA92-1875-6B04-85702DF1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>
                <a:solidFill>
                  <a:srgbClr val="002060"/>
                </a:solidFill>
              </a:rPr>
              <a:t>Registro de la lista de espera</a:t>
            </a:r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95B8CB96-FF31-8170-932E-D7FEA7E2B4AE}"/>
              </a:ext>
            </a:extLst>
          </p:cNvPr>
          <p:cNvSpPr txBox="1">
            <a:spLocks/>
          </p:cNvSpPr>
          <p:nvPr/>
        </p:nvSpPr>
        <p:spPr>
          <a:xfrm>
            <a:off x="1223628" y="1881293"/>
            <a:ext cx="6696744" cy="865372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LE Consultas Médicas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F940C6-7FA7-BBB0-A5D9-0A96E21A042E}"/>
              </a:ext>
            </a:extLst>
          </p:cNvPr>
          <p:cNvSpPr txBox="1"/>
          <p:nvPr/>
        </p:nvSpPr>
        <p:spPr>
          <a:xfrm>
            <a:off x="2164834" y="2387084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51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4CB8C15-DDD7-4E83-B8FB-8828EF71723B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106896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9A91A5-7393-B85E-39B2-2185FE1C1EC1}"/>
              </a:ext>
            </a:extLst>
          </p:cNvPr>
          <p:cNvGrpSpPr/>
          <p:nvPr/>
        </p:nvGrpSpPr>
        <p:grpSpPr>
          <a:xfrm>
            <a:off x="365858" y="1026703"/>
            <a:ext cx="8201892" cy="3533945"/>
            <a:chOff x="365858" y="1026703"/>
            <a:chExt cx="8201892" cy="353394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1B6EEC1-9B56-1469-8CB3-E73614277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9394"/>
            <a:stretch>
              <a:fillRect/>
            </a:stretch>
          </p:blipFill>
          <p:spPr>
            <a:xfrm>
              <a:off x="5789426" y="1077077"/>
              <a:ext cx="2778324" cy="348357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76887A7-7C3E-56FB-F2C2-E251D9AB0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5758"/>
            <a:stretch>
              <a:fillRect/>
            </a:stretch>
          </p:blipFill>
          <p:spPr>
            <a:xfrm>
              <a:off x="365858" y="1026703"/>
              <a:ext cx="5965225" cy="3483571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D039B0-6DD6-667C-EBC9-4A8B5090DD27}"/>
              </a:ext>
            </a:extLst>
          </p:cNvPr>
          <p:cNvSpPr/>
          <p:nvPr/>
        </p:nvSpPr>
        <p:spPr>
          <a:xfrm>
            <a:off x="3505201" y="1163782"/>
            <a:ext cx="1274617" cy="33464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07A015-C297-3AAF-EF32-F8955ED3DF5A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8900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4BA2C1-E21A-F636-DB1C-0307C9270C70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63887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D01F08-5364-AED8-0B12-B1E3FA3F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7" y="1130401"/>
            <a:ext cx="4431573" cy="30654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AC7D76-1A99-303A-CDD8-8F2E7642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53" y="1236121"/>
            <a:ext cx="4431573" cy="305273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FE2D3CD-17E6-B9FC-407D-0EB9C4AC8728}"/>
              </a:ext>
            </a:extLst>
          </p:cNvPr>
          <p:cNvSpPr/>
          <p:nvPr/>
        </p:nvSpPr>
        <p:spPr>
          <a:xfrm>
            <a:off x="79071" y="1331869"/>
            <a:ext cx="3184560" cy="1440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BFF084-BE4D-A053-69FC-230176F41422}"/>
              </a:ext>
            </a:extLst>
          </p:cNvPr>
          <p:cNvSpPr/>
          <p:nvPr/>
        </p:nvSpPr>
        <p:spPr>
          <a:xfrm>
            <a:off x="4741010" y="2641321"/>
            <a:ext cx="2962118" cy="1440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71D218-8D59-38D3-07D9-583436415F55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0C8052-4738-C1A1-7E27-55C65C83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3571"/>
          <a:stretch>
            <a:fillRect/>
          </a:stretch>
        </p:blipFill>
        <p:spPr>
          <a:xfrm>
            <a:off x="4741010" y="1039249"/>
            <a:ext cx="4431573" cy="1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3845F7-121B-A402-1E02-670BB13E5CFB}"/>
              </a:ext>
            </a:extLst>
          </p:cNvPr>
          <p:cNvSpPr txBox="1"/>
          <p:nvPr/>
        </p:nvSpPr>
        <p:spPr>
          <a:xfrm>
            <a:off x="2151209" y="2384763"/>
            <a:ext cx="484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</a:t>
            </a:r>
          </a:p>
          <a:p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7022BEF9-D23A-41B8-35C3-6791154C8036}"/>
              </a:ext>
            </a:extLst>
          </p:cNvPr>
          <p:cNvSpPr txBox="1">
            <a:spLocks/>
          </p:cNvSpPr>
          <p:nvPr/>
        </p:nvSpPr>
        <p:spPr>
          <a:xfrm>
            <a:off x="2060721" y="1881293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LE Consultas Odontológicas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9ADC84C6-74DF-48FD-2DB8-1C49F127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677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AF1095-CEE4-B065-4830-46C19F4D3C3F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7709373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DBF6453-ADAB-6FCC-0019-D8020EF52751}"/>
              </a:ext>
            </a:extLst>
          </p:cNvPr>
          <p:cNvGrpSpPr/>
          <p:nvPr/>
        </p:nvGrpSpPr>
        <p:grpSpPr>
          <a:xfrm>
            <a:off x="796634" y="1335210"/>
            <a:ext cx="7024256" cy="1628253"/>
            <a:chOff x="796634" y="1335210"/>
            <a:chExt cx="7024256" cy="162825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C88DF92-16A4-5BA9-7F20-7E1DBDB7B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0682"/>
            <a:stretch>
              <a:fillRect/>
            </a:stretch>
          </p:blipFill>
          <p:spPr>
            <a:xfrm>
              <a:off x="5233997" y="1335210"/>
              <a:ext cx="2586893" cy="162825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241779D-31A3-EDBB-0991-6C29C5F54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1061"/>
            <a:stretch>
              <a:fillRect/>
            </a:stretch>
          </p:blipFill>
          <p:spPr>
            <a:xfrm>
              <a:off x="796634" y="1336952"/>
              <a:ext cx="5102380" cy="1593284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81EDC986-694F-1822-4EF9-48209E57E195}"/>
              </a:ext>
            </a:extLst>
          </p:cNvPr>
          <p:cNvSpPr/>
          <p:nvPr/>
        </p:nvSpPr>
        <p:spPr>
          <a:xfrm>
            <a:off x="796634" y="1854277"/>
            <a:ext cx="3235038" cy="2308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D9B2EC-0B2B-B488-05E3-57EB39CC04CA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40797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B61A57-6AFF-0BD0-B5BD-FAC7B474321D}"/>
              </a:ext>
            </a:extLst>
          </p:cNvPr>
          <p:cNvSpPr txBox="1">
            <a:spLocks/>
          </p:cNvSpPr>
          <p:nvPr/>
        </p:nvSpPr>
        <p:spPr>
          <a:xfrm>
            <a:off x="457200" y="324000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782CC89-5310-5076-284B-22F16E37DBB1}"/>
              </a:ext>
            </a:extLst>
          </p:cNvPr>
          <p:cNvGrpSpPr/>
          <p:nvPr/>
        </p:nvGrpSpPr>
        <p:grpSpPr>
          <a:xfrm>
            <a:off x="852052" y="1153481"/>
            <a:ext cx="7310859" cy="2703608"/>
            <a:chOff x="464125" y="1367028"/>
            <a:chExt cx="7310859" cy="270360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66E6219-BCD3-3033-8520-885A6AA3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3619" t="3343"/>
            <a:stretch>
              <a:fillRect/>
            </a:stretch>
          </p:blipFill>
          <p:spPr>
            <a:xfrm>
              <a:off x="5098473" y="1373954"/>
              <a:ext cx="2676511" cy="267177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7924174-6019-3AFD-AC18-AC424B88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-1192" r="53333" b="1"/>
            <a:stretch>
              <a:fillRect/>
            </a:stretch>
          </p:blipFill>
          <p:spPr>
            <a:xfrm>
              <a:off x="464125" y="1367028"/>
              <a:ext cx="5507182" cy="2703608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C951B0-5ECE-4BC3-4320-08270E8BDCA4}"/>
              </a:ext>
            </a:extLst>
          </p:cNvPr>
          <p:cNvSpPr/>
          <p:nvPr/>
        </p:nvSpPr>
        <p:spPr>
          <a:xfrm>
            <a:off x="852053" y="1794164"/>
            <a:ext cx="3581402" cy="2008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A7B58C-23E7-EE83-9BA3-6C2AA8EBA0A1}"/>
              </a:ext>
            </a:extLst>
          </p:cNvPr>
          <p:cNvSpPr txBox="1"/>
          <p:nvPr/>
        </p:nvSpPr>
        <p:spPr>
          <a:xfrm>
            <a:off x="507408" y="4794821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26-06-2025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879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C9D132-3862-A37A-C1DC-B041A681DB9C}"/>
              </a:ext>
            </a:extLst>
          </p:cNvPr>
          <p:cNvSpPr txBox="1"/>
          <p:nvPr/>
        </p:nvSpPr>
        <p:spPr>
          <a:xfrm>
            <a:off x="1606348" y="2387084"/>
            <a:ext cx="593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9EEEEA9-0295-6290-66F5-D369774EBB5A}"/>
              </a:ext>
            </a:extLst>
          </p:cNvPr>
          <p:cNvSpPr txBox="1">
            <a:spLocks/>
          </p:cNvSpPr>
          <p:nvPr/>
        </p:nvSpPr>
        <p:spPr>
          <a:xfrm>
            <a:off x="2060721" y="1881292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>
                <a:solidFill>
                  <a:srgbClr val="0070C0"/>
                </a:solidFill>
              </a:rPr>
              <a:t>LE Intervención Quirúrgica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B078EBC0-4FC9-E2BD-B8D7-F9BBAD93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/>
          <a:lstStyle/>
          <a:p>
            <a:r>
              <a:rPr lang="es-CL" sz="2000" dirty="0"/>
              <a:t>Registro de la lista de espera</a:t>
            </a:r>
          </a:p>
        </p:txBody>
      </p:sp>
    </p:spTree>
    <p:extLst>
      <p:ext uri="{BB962C8B-B14F-4D97-AF65-F5344CB8AC3E}">
        <p14:creationId xmlns:p14="http://schemas.microsoft.com/office/powerpoint/2010/main" val="2746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359</Words>
  <Application>Microsoft Office PowerPoint</Application>
  <PresentationFormat>Presentación en pantalla (16:9)</PresentationFormat>
  <Paragraphs>60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Aptos Display</vt:lpstr>
      <vt:lpstr>Arial</vt:lpstr>
      <vt:lpstr>Calibri</vt:lpstr>
      <vt:lpstr>Cambria</vt:lpstr>
      <vt:lpstr>Courier New</vt:lpstr>
      <vt:lpstr>Lucida Grande</vt:lpstr>
      <vt:lpstr>Verdana</vt:lpstr>
      <vt:lpstr>1_Tema de Office</vt:lpstr>
      <vt:lpstr>2_Tema de Office</vt:lpstr>
      <vt:lpstr>Worksheet</vt:lpstr>
      <vt:lpstr> Registro y Gestión de Tiempos de Espera  Comité LE 07-07-2025</vt:lpstr>
      <vt:lpstr>Registro de la lista de espera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Registro de la lista de espera</vt:lpstr>
      <vt:lpstr>Presentación de PowerPoint</vt:lpstr>
      <vt:lpstr>Presentación de PowerPoint</vt:lpstr>
      <vt:lpstr>Presentación de PowerPoint</vt:lpstr>
      <vt:lpstr>Consulta Nueva de Especialidad Médica</vt:lpstr>
      <vt:lpstr>Consulta Nueva de Especialidad Odontológica</vt:lpstr>
      <vt:lpstr> </vt:lpstr>
      <vt:lpstr>COMGES de LE APS al 30 de diciembre del 2024</vt:lpstr>
      <vt:lpstr>COMGES de LE IQ de Incontinencia al 30 de junio del 2024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Servicio de Salud Osorno</cp:lastModifiedBy>
  <cp:revision>75</cp:revision>
  <dcterms:created xsi:type="dcterms:W3CDTF">2022-12-22T19:49:37Z</dcterms:created>
  <dcterms:modified xsi:type="dcterms:W3CDTF">2025-07-08T16:16:41Z</dcterms:modified>
</cp:coreProperties>
</file>